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324" r:id="rId3"/>
    <p:sldId id="335" r:id="rId4"/>
    <p:sldId id="337" r:id="rId5"/>
    <p:sldId id="336" r:id="rId6"/>
    <p:sldId id="339" r:id="rId7"/>
    <p:sldId id="342" r:id="rId8"/>
    <p:sldId id="348" r:id="rId9"/>
    <p:sldId id="331" r:id="rId10"/>
    <p:sldId id="355" r:id="rId11"/>
    <p:sldId id="263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沈涵" initials="沈涵" lastIdx="1" clrIdx="0">
    <p:extLst>
      <p:ext uri="{19B8F6BF-5375-455C-9EA6-DF929625EA0E}">
        <p15:presenceInfo xmlns:p15="http://schemas.microsoft.com/office/powerpoint/2012/main" userId="沈涵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4C56"/>
    <a:srgbClr val="578BC9"/>
    <a:srgbClr val="FF8115"/>
    <a:srgbClr val="FFD347"/>
    <a:srgbClr val="9DDD58"/>
    <a:srgbClr val="F9EE5B"/>
    <a:srgbClr val="8C001E"/>
    <a:srgbClr val="FFC305"/>
    <a:srgbClr val="323232"/>
    <a:srgbClr val="B88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6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DBBC67-AB66-4C64-9A40-F3C9167CE28F}" type="datetimeFigureOut">
              <a:rPr lang="zh-CN" altLang="en-US" smtClean="0"/>
              <a:pPr/>
              <a:t>2015/1/22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DE438-4B09-45AF-B4B7-1F6D00208D4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528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7DC48-75D4-4995-9AB6-E928CC93D42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67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18F1C0-D78B-44A5-8BA8-7F7E3FBBFFE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4424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http://meihua.docer.com/</a:t>
            </a:r>
            <a:endParaRPr lang="zh-CN" altLang="en-US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18F1C0-D78B-44A5-8BA8-7F7E3FBBFFE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9267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13" name="3 Marcador de fecha"/>
          <p:cNvSpPr>
            <a:spLocks noGrp="1"/>
          </p:cNvSpPr>
          <p:nvPr>
            <p:ph type="dt" sz="half" idx="2"/>
          </p:nvPr>
        </p:nvSpPr>
        <p:spPr>
          <a:xfrm>
            <a:off x="242461" y="6592267"/>
            <a:ext cx="27363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 dirty="0" smtClean="0"/>
              <a:t>2015”</a:t>
            </a:r>
            <a:r>
              <a:rPr lang="zh-CN" altLang="en-US" dirty="0" smtClean="0"/>
              <a:t>一个鸡蛋的暴走</a:t>
            </a:r>
            <a:r>
              <a:rPr lang="es-ES" dirty="0" smtClean="0"/>
              <a:t>”</a:t>
            </a:r>
            <a:r>
              <a:rPr lang="zh-CN" altLang="en-US" dirty="0" smtClean="0"/>
              <a:t>善款使用计划</a:t>
            </a:r>
            <a:endParaRPr lang="es-ES" dirty="0"/>
          </a:p>
        </p:txBody>
      </p:sp>
      <p:sp>
        <p:nvSpPr>
          <p:cNvPr id="14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32500" y="659226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algn="r">
              <a:defRPr/>
            </a:pPr>
            <a:r>
              <a:rPr lang="es-ES" dirty="0" smtClean="0"/>
              <a:t>Baozou.lianquan.org.cn</a:t>
            </a:r>
            <a:endParaRPr lang="es-ES" dirty="0"/>
          </a:p>
        </p:txBody>
      </p:sp>
      <p:sp>
        <p:nvSpPr>
          <p:cNvPr id="15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3482821" y="659226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FA531D-B574-45DD-9FA3-6281FF68BA3C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32703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32500" y="659226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algn="r">
              <a:defRPr/>
            </a:pPr>
            <a:r>
              <a:rPr lang="es-ES" dirty="0" smtClean="0"/>
              <a:t>Baozou.lianquan.org.cn</a:t>
            </a:r>
            <a:endParaRPr lang="es-ES" dirty="0"/>
          </a:p>
        </p:txBody>
      </p:sp>
      <p:sp>
        <p:nvSpPr>
          <p:cNvPr id="13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3482821" y="659226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FA531D-B574-45DD-9FA3-6281FF68BA3C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  <p:sp>
        <p:nvSpPr>
          <p:cNvPr id="11" name="3 Marcador de fecha"/>
          <p:cNvSpPr>
            <a:spLocks noGrp="1"/>
          </p:cNvSpPr>
          <p:nvPr>
            <p:ph type="dt" sz="half" idx="2"/>
          </p:nvPr>
        </p:nvSpPr>
        <p:spPr>
          <a:xfrm>
            <a:off x="242461" y="6592267"/>
            <a:ext cx="27363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 dirty="0" smtClean="0"/>
              <a:t>2015”</a:t>
            </a:r>
            <a:r>
              <a:rPr lang="zh-CN" altLang="en-US" dirty="0" smtClean="0"/>
              <a:t>一个鸡蛋的暴走</a:t>
            </a:r>
            <a:r>
              <a:rPr lang="es-ES" dirty="0" smtClean="0"/>
              <a:t>”</a:t>
            </a:r>
            <a:r>
              <a:rPr lang="zh-CN" altLang="en-US" dirty="0" smtClean="0"/>
              <a:t>善款使用计划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13736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2"/>
          </p:nvPr>
        </p:nvSpPr>
        <p:spPr>
          <a:xfrm>
            <a:off x="242461" y="6592267"/>
            <a:ext cx="27363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 dirty="0" smtClean="0"/>
              <a:t>2015”</a:t>
            </a:r>
            <a:r>
              <a:rPr lang="zh-CN" altLang="en-US" dirty="0" smtClean="0"/>
              <a:t>一个鸡蛋的暴走</a:t>
            </a:r>
            <a:r>
              <a:rPr lang="es-ES" dirty="0" smtClean="0"/>
              <a:t>”</a:t>
            </a:r>
            <a:r>
              <a:rPr lang="zh-CN" altLang="en-US" dirty="0" smtClean="0"/>
              <a:t>善款使用计划</a:t>
            </a:r>
            <a:endParaRPr lang="es-ES" dirty="0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32500" y="659226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algn="r">
              <a:defRPr/>
            </a:pPr>
            <a:r>
              <a:rPr lang="es-ES" dirty="0" smtClean="0"/>
              <a:t>Baozou.lianquan.org.cn</a:t>
            </a:r>
            <a:endParaRPr lang="es-ES" dirty="0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3482821" y="659226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FA531D-B574-45DD-9FA3-6281FF68BA3C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46691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fecha"/>
          <p:cNvSpPr>
            <a:spLocks noGrp="1"/>
          </p:cNvSpPr>
          <p:nvPr>
            <p:ph type="dt" sz="half" idx="2"/>
          </p:nvPr>
        </p:nvSpPr>
        <p:spPr>
          <a:xfrm>
            <a:off x="242461" y="6592267"/>
            <a:ext cx="27363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 dirty="0" smtClean="0"/>
              <a:t>2015”</a:t>
            </a:r>
            <a:r>
              <a:rPr lang="zh-CN" altLang="en-US" dirty="0" smtClean="0"/>
              <a:t>一个鸡蛋的暴走</a:t>
            </a:r>
            <a:r>
              <a:rPr lang="es-ES" dirty="0" smtClean="0"/>
              <a:t>”</a:t>
            </a:r>
            <a:r>
              <a:rPr lang="zh-CN" altLang="en-US" dirty="0" smtClean="0"/>
              <a:t>善款使用计划</a:t>
            </a:r>
            <a:endParaRPr lang="es-ES" dirty="0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32500" y="659226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algn="r">
              <a:defRPr/>
            </a:pPr>
            <a:r>
              <a:rPr lang="es-ES" dirty="0" smtClean="0"/>
              <a:t>Baozou.lianquan.org.cn</a:t>
            </a:r>
            <a:endParaRPr lang="es-ES" dirty="0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3482821" y="659226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FA531D-B574-45DD-9FA3-6281FF68BA3C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6069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1"/>
          <p:cNvSpPr txBox="1"/>
          <p:nvPr userDrawn="1"/>
        </p:nvSpPr>
        <p:spPr>
          <a:xfrm>
            <a:off x="0" y="6588060"/>
            <a:ext cx="9144000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dirty="0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242461" y="6592267"/>
            <a:ext cx="27363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ES" dirty="0" smtClean="0"/>
              <a:t>2015”</a:t>
            </a:r>
            <a:r>
              <a:rPr lang="zh-CN" altLang="en-US" dirty="0" smtClean="0"/>
              <a:t>一个鸡蛋的暴走</a:t>
            </a:r>
            <a:r>
              <a:rPr lang="es-ES" dirty="0" smtClean="0"/>
              <a:t>”</a:t>
            </a:r>
            <a:r>
              <a:rPr lang="zh-CN" altLang="en-US" dirty="0" smtClean="0"/>
              <a:t>善款使用计划</a:t>
            </a: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32500" y="659226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algn="r">
              <a:defRPr/>
            </a:pPr>
            <a:r>
              <a:rPr lang="es-ES" dirty="0" smtClean="0"/>
              <a:t>Baozou.lianquan.org.cn</a:t>
            </a: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3482821" y="659226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FA531D-B574-45DD-9FA3-6281FF68BA3C}" type="slidenum">
              <a:rPr lang="es-ES" smtClean="0"/>
              <a:pPr>
                <a:defRPr/>
              </a:pPr>
              <a:t>‹#›</a:t>
            </a:fld>
            <a:endParaRPr lang="es-ES" dirty="0"/>
          </a:p>
        </p:txBody>
      </p:sp>
      <p:pic>
        <p:nvPicPr>
          <p:cNvPr id="7" name="图片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92928"/>
            <a:ext cx="2195512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4" r:id="rId3"/>
    <p:sldLayoutId id="2147483653" r:id="rId4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g"/><Relationship Id="rId4" Type="http://schemas.openxmlformats.org/officeDocument/2006/relationships/hyperlink" Target="http://www.lianquan.org.c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 Título"/>
          <p:cNvSpPr txBox="1">
            <a:spLocks/>
          </p:cNvSpPr>
          <p:nvPr/>
        </p:nvSpPr>
        <p:spPr>
          <a:xfrm>
            <a:off x="1187624" y="1844824"/>
            <a:ext cx="6768752" cy="1656184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3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年“一个鸡蛋的暴走”</a:t>
            </a:r>
            <a:endParaRPr lang="en-US" altLang="zh-CN" sz="32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善款使用计划</a:t>
            </a:r>
            <a:endParaRPr lang="en-US" altLang="zh-CN" sz="32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b="1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en-US" altLang="zh-CN" sz="20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2015-01-20</a:t>
            </a:r>
            <a:endParaRPr lang="es-HN" sz="1600" b="1" dirty="0" smtClean="0">
              <a:solidFill>
                <a:srgbClr val="C00000"/>
              </a:solidFill>
              <a:latin typeface="Adobe 黑体 Std R" pitchFamily="34" charset="-122"/>
              <a:ea typeface="Adobe 黑体 Std R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1"/>
          <a:stretch/>
        </p:blipFill>
        <p:spPr>
          <a:xfrm>
            <a:off x="467544" y="0"/>
            <a:ext cx="3990168" cy="6525344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4716016" y="1628800"/>
            <a:ext cx="3717850" cy="2510135"/>
            <a:chOff x="4644008" y="2348880"/>
            <a:chExt cx="3717850" cy="2510135"/>
          </a:xfrm>
        </p:grpSpPr>
        <p:sp>
          <p:nvSpPr>
            <p:cNvPr id="8" name="任意多边形 7"/>
            <p:cNvSpPr/>
            <p:nvPr/>
          </p:nvSpPr>
          <p:spPr>
            <a:xfrm>
              <a:off x="4963227" y="2708140"/>
              <a:ext cx="3108614" cy="1772871"/>
            </a:xfrm>
            <a:custGeom>
              <a:avLst/>
              <a:gdLst>
                <a:gd name="connsiteX0" fmla="*/ 1112071 w 4901184"/>
                <a:gd name="connsiteY0" fmla="*/ 0 h 1801368"/>
                <a:gd name="connsiteX1" fmla="*/ 4901184 w 4901184"/>
                <a:gd name="connsiteY1" fmla="*/ 0 h 1801368"/>
                <a:gd name="connsiteX2" fmla="*/ 4901184 w 4901184"/>
                <a:gd name="connsiteY2" fmla="*/ 1008251 h 1801368"/>
                <a:gd name="connsiteX3" fmla="*/ 3799357 w 4901184"/>
                <a:gd name="connsiteY3" fmla="*/ 1801368 h 1801368"/>
                <a:gd name="connsiteX4" fmla="*/ 0 w 4901184"/>
                <a:gd name="connsiteY4" fmla="*/ 1801368 h 1801368"/>
                <a:gd name="connsiteX5" fmla="*/ 0 w 4901184"/>
                <a:gd name="connsiteY5" fmla="*/ 800490 h 1801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01184" h="1801368">
                  <a:moveTo>
                    <a:pt x="1112071" y="0"/>
                  </a:moveTo>
                  <a:lnTo>
                    <a:pt x="4901184" y="0"/>
                  </a:lnTo>
                  <a:lnTo>
                    <a:pt x="4901184" y="1008251"/>
                  </a:lnTo>
                  <a:lnTo>
                    <a:pt x="3799357" y="1801368"/>
                  </a:lnTo>
                  <a:lnTo>
                    <a:pt x="0" y="1801368"/>
                  </a:lnTo>
                  <a:lnTo>
                    <a:pt x="0" y="800490"/>
                  </a:lnTo>
                  <a:close/>
                </a:path>
              </a:pathLst>
            </a:custGeom>
            <a:solidFill>
              <a:schemeClr val="accent2"/>
            </a:solidFill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prstClr val="white"/>
                </a:solidFill>
                <a:latin typeface="+mn-lt"/>
                <a:ea typeface="+mn-ea"/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 flipH="1">
              <a:off x="4644008" y="2348880"/>
              <a:ext cx="1334277" cy="1493273"/>
            </a:xfrm>
            <a:prstGeom prst="line">
              <a:avLst/>
            </a:prstGeom>
            <a:solidFill>
              <a:schemeClr val="accent2"/>
            </a:solidFill>
            <a:ln>
              <a:solidFill>
                <a:srgbClr val="DA4C56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H="1">
              <a:off x="7027581" y="3365742"/>
              <a:ext cx="1334277" cy="1493273"/>
            </a:xfrm>
            <a:prstGeom prst="line">
              <a:avLst/>
            </a:prstGeom>
            <a:solidFill>
              <a:schemeClr val="accent2"/>
            </a:solidFill>
            <a:ln>
              <a:solidFill>
                <a:srgbClr val="DA4C56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12" name="文本框 25"/>
            <p:cNvSpPr txBox="1">
              <a:spLocks noChangeArrowheads="1"/>
            </p:cNvSpPr>
            <p:nvPr/>
          </p:nvSpPr>
          <p:spPr bwMode="auto">
            <a:xfrm>
              <a:off x="5201350" y="3386674"/>
              <a:ext cx="2155349" cy="9278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是家庭的希望</a:t>
              </a:r>
              <a:endParaRPr lang="en-US" altLang="zh-CN" sz="2000" dirty="0" smtClean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eaLnBrk="1" hangingPunct="1">
                <a:lnSpc>
                  <a:spcPct val="150000"/>
                </a:lnSpc>
              </a:pPr>
              <a:r>
                <a:rPr lang="zh-CN" altLang="en-US" sz="2000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也</a:t>
              </a:r>
              <a:r>
                <a:rPr lang="zh-CN" altLang="en-US" sz="2000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是我们的未来 </a:t>
              </a:r>
              <a:endParaRPr lang="zh-CN" altLang="en-US" sz="2000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6829030" y="2780928"/>
              <a:ext cx="1055338" cy="576378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400" dirty="0">
                  <a:solidFill>
                    <a:prstClr val="white"/>
                  </a:solidFill>
                  <a:effectLst>
                    <a:outerShdw dist="25400" dir="2700000" algn="tl" rotWithShape="0">
                      <a:prstClr val="black">
                        <a:alpha val="29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Microsoft New Tai Lue" panose="020B0502040204020203" pitchFamily="34" charset="0"/>
                </a:rPr>
                <a:t>孩子</a:t>
              </a:r>
              <a:endParaRPr lang="zh-CN" altLang="en-US" sz="4400" b="1" spc="400" dirty="0">
                <a:solidFill>
                  <a:prstClr val="white"/>
                </a:solidFill>
                <a:effectLst>
                  <a:outerShdw dist="25400" dir="2700000" algn="tl" rotWithShape="0">
                    <a:prstClr val="black">
                      <a:alpha val="29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Microsoft New Tai Lue" panose="020B0502040204020203" pitchFamily="34" charset="0"/>
              </a:endParaRPr>
            </a:p>
          </p:txBody>
        </p:sp>
      </p:grpSp>
      <p:sp>
        <p:nvSpPr>
          <p:cNvPr id="17" name="文本框 21"/>
          <p:cNvSpPr txBox="1">
            <a:spLocks noChangeArrowheads="1"/>
          </p:cNvSpPr>
          <p:nvPr/>
        </p:nvSpPr>
        <p:spPr bwMode="auto">
          <a:xfrm>
            <a:off x="4708973" y="4500984"/>
            <a:ext cx="3391419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dirty="0" smtClean="0">
                <a:solidFill>
                  <a:schemeClr val="accent2">
                    <a:lumMod val="75000"/>
                  </a:schemeClr>
                </a:solidFill>
                <a:latin typeface="Arial Rounded MT Bold" panose="020F0704030504030204" pitchFamily="34" charset="0"/>
                <a:ea typeface="微软雅黑" panose="020B0503020204020204" pitchFamily="34" charset="-122"/>
              </a:rPr>
              <a:t>一个鸡蛋的暴走</a:t>
            </a:r>
            <a:endParaRPr lang="zh-CN" altLang="en-US" sz="2400" dirty="0">
              <a:solidFill>
                <a:schemeClr val="accent2">
                  <a:lumMod val="75000"/>
                </a:schemeClr>
              </a:solidFill>
              <a:latin typeface="Arial Rounded MT Bold" panose="020F070403050403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18" name="直接连接符 22"/>
          <p:cNvCxnSpPr>
            <a:cxnSpLocks noChangeShapeType="1"/>
          </p:cNvCxnSpPr>
          <p:nvPr/>
        </p:nvCxnSpPr>
        <p:spPr bwMode="auto">
          <a:xfrm>
            <a:off x="4699014" y="5099234"/>
            <a:ext cx="4006850" cy="0"/>
          </a:xfrm>
          <a:prstGeom prst="line">
            <a:avLst/>
          </a:prstGeom>
          <a:noFill/>
          <a:ln w="38100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文本框 23"/>
          <p:cNvSpPr txBox="1">
            <a:spLocks noChangeArrowheads="1"/>
          </p:cNvSpPr>
          <p:nvPr/>
        </p:nvSpPr>
        <p:spPr bwMode="auto">
          <a:xfrm>
            <a:off x="4716015" y="5157287"/>
            <a:ext cx="390015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  <a:ea typeface="微软雅黑" panose="020B0503020204020204" pitchFamily="34" charset="-122"/>
              </a:rPr>
              <a:t>为你而</a:t>
            </a:r>
            <a:r>
              <a:rPr lang="zh-CN" altLang="en-US" sz="2400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 Rounded MT Bold" panose="020F0704030504030204" pitchFamily="34" charset="0"/>
                <a:ea typeface="微软雅黑" panose="020B0503020204020204" pitchFamily="34" charset="-122"/>
              </a:rPr>
              <a:t>来</a:t>
            </a:r>
            <a:endParaRPr lang="en-US" altLang="zh-CN" sz="2400" dirty="0">
              <a:solidFill>
                <a:schemeClr val="accent2">
                  <a:lumMod val="60000"/>
                  <a:lumOff val="40000"/>
                </a:schemeClr>
              </a:solidFill>
              <a:latin typeface="Arial Rounded MT Bold" panose="020F0704030504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355976" y="6135687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本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照片由“互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满爱人与人国际运动联合会（瑞士）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云南办公室”提供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283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5"/>
          <p:cNvSpPr>
            <a:spLocks noChangeArrowheads="1"/>
          </p:cNvSpPr>
          <p:nvPr/>
        </p:nvSpPr>
        <p:spPr bwMode="auto">
          <a:xfrm>
            <a:off x="874117" y="1556624"/>
            <a:ext cx="7082259" cy="920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400" dirty="0" smtClean="0">
                <a:solidFill>
                  <a:srgbClr val="5C5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您为本届鸡蛋暴走捐赠的款项，将继续用于支持儿童领域四个方向的公益项目，通过公益机构的专业服务，助力</a:t>
            </a:r>
            <a:r>
              <a:rPr lang="en-US" altLang="zh-CN" sz="1400" dirty="0" smtClean="0">
                <a:solidFill>
                  <a:srgbClr val="5C5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0-18</a:t>
            </a:r>
            <a:r>
              <a:rPr lang="zh-CN" altLang="en-US" sz="1400" dirty="0" smtClean="0">
                <a:solidFill>
                  <a:srgbClr val="5C5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岁孩子的“营养健康、教育发展、安全保护、社会融合”，帮助孩子们的健康成长，共创我们的美好未来。</a:t>
            </a:r>
            <a:endParaRPr lang="zh-CN" altLang="en-US" sz="1400" dirty="0">
              <a:solidFill>
                <a:srgbClr val="5C5C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0"/>
          <p:cNvSpPr txBox="1">
            <a:spLocks noChangeArrowheads="1"/>
          </p:cNvSpPr>
          <p:nvPr/>
        </p:nvSpPr>
        <p:spPr bwMode="auto">
          <a:xfrm>
            <a:off x="1357089" y="2819821"/>
            <a:ext cx="982663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000" dirty="0" smtClean="0">
                <a:solidFill>
                  <a:schemeClr val="accent2"/>
                </a:solidFill>
                <a:latin typeface="Baskerville Old Face" panose="02020602080505020303" pitchFamily="18" charset="0"/>
                <a:ea typeface="微软雅黑" panose="020B0503020204020204" pitchFamily="34" charset="-122"/>
                <a:cs typeface="Arabic Typesetting" panose="03020402040406030203" pitchFamily="66" charset="-78"/>
              </a:rPr>
              <a:t>新</a:t>
            </a:r>
            <a:endParaRPr lang="zh-CN" altLang="en-US" sz="2400" dirty="0">
              <a:solidFill>
                <a:schemeClr val="accent2"/>
              </a:solidFill>
              <a:latin typeface="Baskerville Old Face" panose="02020602080505020303" pitchFamily="18" charset="0"/>
              <a:ea typeface="微软雅黑" panose="020B0503020204020204" pitchFamily="34" charset="-122"/>
              <a:cs typeface="Arabic Typesetting" panose="03020402040406030203" pitchFamily="66" charset="-78"/>
            </a:endParaRPr>
          </a:p>
        </p:txBody>
      </p:sp>
      <p:sp>
        <p:nvSpPr>
          <p:cNvPr id="6" name="文本框 43"/>
          <p:cNvSpPr txBox="1">
            <a:spLocks noChangeArrowheads="1"/>
          </p:cNvSpPr>
          <p:nvPr/>
        </p:nvSpPr>
        <p:spPr bwMode="auto">
          <a:xfrm>
            <a:off x="1187624" y="4558259"/>
            <a:ext cx="1011238" cy="60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4000" dirty="0" smtClean="0">
                <a:solidFill>
                  <a:schemeClr val="accent2"/>
                </a:solidFill>
                <a:latin typeface="Baskerville Old Face" panose="02020602080505020303" pitchFamily="18" charset="0"/>
                <a:ea typeface="微软雅黑" panose="020B0503020204020204" pitchFamily="34" charset="-122"/>
                <a:cs typeface="Arabic Typesetting" panose="03020402040406030203" pitchFamily="66" charset="-78"/>
              </a:rPr>
              <a:t>持续</a:t>
            </a:r>
            <a:endParaRPr lang="zh-CN" altLang="en-US" sz="2400" dirty="0">
              <a:solidFill>
                <a:schemeClr val="accent2"/>
              </a:solidFill>
              <a:latin typeface="Baskerville Old Face" panose="02020602080505020303" pitchFamily="18" charset="0"/>
              <a:ea typeface="微软雅黑" panose="020B0503020204020204" pitchFamily="34" charset="-122"/>
              <a:cs typeface="Arabic Typesetting" panose="03020402040406030203" pitchFamily="66" charset="-78"/>
            </a:endParaRPr>
          </a:p>
        </p:txBody>
      </p:sp>
      <p:sp>
        <p:nvSpPr>
          <p:cNvPr id="7" name="文本框 22"/>
          <p:cNvSpPr txBox="1">
            <a:spLocks noChangeArrowheads="1"/>
          </p:cNvSpPr>
          <p:nvPr/>
        </p:nvSpPr>
        <p:spPr bwMode="auto">
          <a:xfrm>
            <a:off x="2123728" y="2780928"/>
            <a:ext cx="2736304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面向全国新征集项目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       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由评审会商议确定资助 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文本框 42"/>
          <p:cNvSpPr txBox="1">
            <a:spLocks noChangeArrowheads="1"/>
          </p:cNvSpPr>
          <p:nvPr/>
        </p:nvSpPr>
        <p:spPr bwMode="auto">
          <a:xfrm>
            <a:off x="1195646" y="3426246"/>
            <a:ext cx="3664386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200" dirty="0" smtClean="0">
                <a:solidFill>
                  <a:srgbClr val="73737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多元构成的评审会评议</a:t>
            </a:r>
            <a:endParaRPr lang="en-US" altLang="zh-CN" sz="1200" dirty="0" smtClean="0">
              <a:solidFill>
                <a:schemeClr val="accent2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rgbClr val="73737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实施监管和抽查审计</a:t>
            </a:r>
            <a:endParaRPr lang="en-US" altLang="zh-CN" sz="1200" dirty="0" smtClean="0">
              <a:solidFill>
                <a:srgbClr val="737373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accent2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欢迎捐赠人报名成为评委或探访项目地</a:t>
            </a:r>
            <a:endParaRPr lang="zh-CN" altLang="en-US" sz="1200" dirty="0">
              <a:solidFill>
                <a:schemeClr val="accent2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" name="文本框 44"/>
          <p:cNvSpPr txBox="1">
            <a:spLocks noChangeArrowheads="1"/>
          </p:cNvSpPr>
          <p:nvPr/>
        </p:nvSpPr>
        <p:spPr bwMode="auto">
          <a:xfrm>
            <a:off x="1195646" y="5183734"/>
            <a:ext cx="3350879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200" dirty="0" smtClean="0">
                <a:solidFill>
                  <a:srgbClr val="73737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项目评估成效显著、与机构使命高度契合</a:t>
            </a:r>
            <a:endParaRPr lang="en-US" altLang="zh-CN" sz="1200" dirty="0" smtClean="0">
              <a:solidFill>
                <a:srgbClr val="737373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200" dirty="0" smtClean="0">
                <a:solidFill>
                  <a:srgbClr val="73737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持续支持项目费用和机构发展经费</a:t>
            </a:r>
            <a:endParaRPr lang="en-US" altLang="zh-CN" sz="1200" dirty="0" smtClean="0">
              <a:solidFill>
                <a:srgbClr val="737373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200" dirty="0" smtClean="0">
                <a:solidFill>
                  <a:srgbClr val="73737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形成解决同类问题的有效模式，促进合作分享</a:t>
            </a:r>
            <a:endParaRPr lang="zh-CN" altLang="en-US" sz="1200" dirty="0">
              <a:solidFill>
                <a:srgbClr val="737373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0" name="文本框 25"/>
          <p:cNvSpPr txBox="1">
            <a:spLocks noChangeArrowheads="1"/>
          </p:cNvSpPr>
          <p:nvPr/>
        </p:nvSpPr>
        <p:spPr bwMode="auto">
          <a:xfrm>
            <a:off x="2267744" y="4509120"/>
            <a:ext cx="2736304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从往届获选项目中挑选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    成效显著的项目持续资助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99592" y="764704"/>
            <a:ext cx="5112568" cy="534455"/>
            <a:chOff x="899592" y="735029"/>
            <a:chExt cx="3727398" cy="534455"/>
          </a:xfrm>
        </p:grpSpPr>
        <p:grpSp>
          <p:nvGrpSpPr>
            <p:cNvPr id="12" name="组合 11"/>
            <p:cNvGrpSpPr/>
            <p:nvPr/>
          </p:nvGrpSpPr>
          <p:grpSpPr>
            <a:xfrm>
              <a:off x="899592" y="735029"/>
              <a:ext cx="3727398" cy="534453"/>
              <a:chOff x="657376" y="509863"/>
              <a:chExt cx="3727398" cy="534453"/>
            </a:xfrm>
          </p:grpSpPr>
          <p:sp>
            <p:nvSpPr>
              <p:cNvPr id="14" name="标题 1"/>
              <p:cNvSpPr txBox="1">
                <a:spLocks/>
              </p:cNvSpPr>
              <p:nvPr/>
            </p:nvSpPr>
            <p:spPr>
              <a:xfrm>
                <a:off x="766074" y="509863"/>
                <a:ext cx="3618700" cy="534453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kern="1200">
                    <a:solidFill>
                      <a:schemeClr val="tx1"/>
                    </a:solidFill>
                    <a:latin typeface="幼圆" panose="02010509060101010101" pitchFamily="49" charset="-122"/>
                    <a:ea typeface="幼圆" panose="02010509060101010101" pitchFamily="49" charset="-122"/>
                    <a:cs typeface="+mj-cs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CN" sz="2400" i="1" dirty="0" smtClean="0">
                    <a:solidFill>
                      <a:sysClr val="windowText" lastClr="000000"/>
                    </a:solidFill>
                  </a:rPr>
                  <a:t>2015</a:t>
                </a:r>
                <a:r>
                  <a:rPr lang="zh-CN" altLang="en-US" sz="2400" i="1" dirty="0" smtClean="0">
                    <a:solidFill>
                      <a:sysClr val="windowText" lastClr="000000"/>
                    </a:solidFill>
                  </a:rPr>
                  <a:t>“一个鸡蛋的暴走”</a:t>
                </a:r>
                <a:r>
                  <a:rPr lang="zh-CN" altLang="en-US" sz="2400" i="1" dirty="0">
                    <a:solidFill>
                      <a:sysClr val="windowText" lastClr="000000"/>
                    </a:solidFill>
                  </a:rPr>
                  <a:t>善</a:t>
                </a:r>
                <a:r>
                  <a:rPr lang="zh-CN" altLang="en-US" sz="2400" i="1" dirty="0" smtClean="0">
                    <a:solidFill>
                      <a:sysClr val="windowText" lastClr="000000"/>
                    </a:solidFill>
                  </a:rPr>
                  <a:t>款用途</a:t>
                </a:r>
                <a:endParaRPr kumimoji="0" lang="zh-CN" altLang="en-US" sz="2400" b="0" i="1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657376" y="547221"/>
                <a:ext cx="99548" cy="497095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8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13" name="直接连接符 12"/>
            <p:cNvCxnSpPr/>
            <p:nvPr/>
          </p:nvCxnSpPr>
          <p:spPr>
            <a:xfrm flipV="1">
              <a:off x="1160056" y="1269482"/>
              <a:ext cx="3294208" cy="2"/>
            </a:xfrm>
            <a:prstGeom prst="line">
              <a:avLst/>
            </a:prstGeom>
            <a:ln w="25400" cmpd="sng">
              <a:solidFill>
                <a:schemeClr val="accent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>
            <a:stCxn id="29" idx="5"/>
          </p:cNvCxnSpPr>
          <p:nvPr/>
        </p:nvCxnSpPr>
        <p:spPr>
          <a:xfrm flipH="1">
            <a:off x="5859688" y="2915259"/>
            <a:ext cx="57853" cy="2962013"/>
          </a:xfrm>
          <a:prstGeom prst="line">
            <a:avLst/>
          </a:prstGeom>
          <a:ln>
            <a:solidFill>
              <a:srgbClr val="E6E6E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任意多边形 28"/>
          <p:cNvSpPr/>
          <p:nvPr/>
        </p:nvSpPr>
        <p:spPr>
          <a:xfrm rot="5400000">
            <a:off x="5874458" y="2930028"/>
            <a:ext cx="573153" cy="543615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F9EE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 b="1" dirty="0">
              <a:solidFill>
                <a:srgbClr val="FFFFFF"/>
              </a:solidFill>
              <a:latin typeface="Bodoni MT Black" panose="02070A03080606020203" pitchFamily="18" charset="0"/>
              <a:ea typeface="楷体" panose="020106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0" name="任意多边形 29"/>
          <p:cNvSpPr/>
          <p:nvPr/>
        </p:nvSpPr>
        <p:spPr>
          <a:xfrm rot="5400000">
            <a:off x="5877217" y="3667324"/>
            <a:ext cx="573153" cy="538095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9DD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 b="1" dirty="0">
              <a:solidFill>
                <a:srgbClr val="FFFFFF"/>
              </a:solidFill>
              <a:latin typeface="Bodoni MT Black" panose="02070A03080606020203" pitchFamily="18" charset="0"/>
              <a:ea typeface="楷体" panose="020106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1" name="任意多边形 30"/>
          <p:cNvSpPr/>
          <p:nvPr/>
        </p:nvSpPr>
        <p:spPr>
          <a:xfrm rot="5400000">
            <a:off x="5877218" y="4372948"/>
            <a:ext cx="573153" cy="538096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FF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 b="1" dirty="0">
              <a:solidFill>
                <a:srgbClr val="FFFFFF"/>
              </a:solidFill>
              <a:latin typeface="Bodoni MT Black" panose="02070A03080606020203" pitchFamily="18" charset="0"/>
              <a:ea typeface="楷体" panose="020106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2" name="任意多边形 31"/>
          <p:cNvSpPr/>
          <p:nvPr/>
        </p:nvSpPr>
        <p:spPr>
          <a:xfrm rot="5400000">
            <a:off x="5874458" y="5090268"/>
            <a:ext cx="573153" cy="543615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578B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b="1" dirty="0">
              <a:solidFill>
                <a:srgbClr val="FFFFFF"/>
              </a:solidFill>
              <a:latin typeface="Bodoni MT Black" panose="02070A03080606020203" pitchFamily="18" charset="0"/>
              <a:ea typeface="楷体" panose="020106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415315" y="2944948"/>
            <a:ext cx="573153" cy="546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solidFill>
                  <a:srgbClr val="FFC000"/>
                </a:solidFill>
                <a:latin typeface="Bodoni MT Black" panose="02070A03080606020203" pitchFamily="18" charset="0"/>
                <a:ea typeface="微软雅黑" panose="020B0503020204020204" pitchFamily="34" charset="-122"/>
                <a:cs typeface="Verdana" panose="020B0604030504040204" pitchFamily="34" charset="0"/>
              </a:rPr>
              <a:t>营养健康</a:t>
            </a:r>
            <a:endParaRPr lang="zh-CN" altLang="en-US" dirty="0">
              <a:solidFill>
                <a:srgbClr val="FFC000"/>
              </a:solidFill>
              <a:latin typeface="Bodoni MT Black" panose="02070A03080606020203" pitchFamily="18" charset="0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415315" y="3663184"/>
            <a:ext cx="573153" cy="546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solidFill>
                  <a:srgbClr val="92D050"/>
                </a:solidFill>
                <a:latin typeface="Bodoni MT Black" panose="02070A03080606020203" pitchFamily="18" charset="0"/>
                <a:ea typeface="微软雅黑" panose="020B0503020204020204" pitchFamily="34" charset="-122"/>
                <a:cs typeface="Verdana" panose="020B0604030504040204" pitchFamily="34" charset="0"/>
              </a:rPr>
              <a:t>教育发展</a:t>
            </a:r>
            <a:endParaRPr lang="zh-CN" altLang="en-US" dirty="0">
              <a:solidFill>
                <a:srgbClr val="92D050"/>
              </a:solidFill>
              <a:latin typeface="Bodoni MT Black" panose="02070A03080606020203" pitchFamily="18" charset="0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415315" y="4355419"/>
            <a:ext cx="573153" cy="546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solidFill>
                  <a:srgbClr val="FF8115"/>
                </a:solidFill>
                <a:latin typeface="Bodoni MT Black" panose="02070A03080606020203" pitchFamily="18" charset="0"/>
                <a:ea typeface="微软雅黑" panose="020B0503020204020204" pitchFamily="34" charset="-122"/>
                <a:cs typeface="Verdana" panose="020B0604030504040204" pitchFamily="34" charset="0"/>
              </a:rPr>
              <a:t>安全保护</a:t>
            </a:r>
            <a:endParaRPr lang="zh-CN" altLang="en-US" dirty="0">
              <a:solidFill>
                <a:srgbClr val="FF8115"/>
              </a:solidFill>
              <a:latin typeface="Bodoni MT Black" panose="02070A03080606020203" pitchFamily="18" charset="0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15315" y="5075499"/>
            <a:ext cx="573153" cy="546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solidFill>
                  <a:srgbClr val="2A9E9B"/>
                </a:solidFill>
                <a:latin typeface="Bodoni MT Black" panose="02070A03080606020203" pitchFamily="18" charset="0"/>
                <a:ea typeface="微软雅黑" panose="020B0503020204020204" pitchFamily="34" charset="-122"/>
                <a:cs typeface="Verdana" panose="020B0604030504040204" pitchFamily="34" charset="0"/>
              </a:rPr>
              <a:t>社会融合</a:t>
            </a:r>
            <a:endParaRPr lang="zh-CN" altLang="en-US" dirty="0">
              <a:solidFill>
                <a:srgbClr val="2A9E9B"/>
              </a:solidFill>
              <a:latin typeface="Bodoni MT Black" panose="02070A03080606020203" pitchFamily="18" charset="0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cxnSp>
        <p:nvCxnSpPr>
          <p:cNvPr id="37" name="直接连接符 36"/>
          <p:cNvCxnSpPr/>
          <p:nvPr/>
        </p:nvCxnSpPr>
        <p:spPr>
          <a:xfrm flipH="1">
            <a:off x="6415315" y="2725266"/>
            <a:ext cx="17526" cy="3152006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  <a:prstDash val="solid"/>
          </a:ln>
          <a:effectLst>
            <a:outerShdw blurRad="25400" dist="25400" dir="5400000" algn="t" rotWithShape="0">
              <a:prstClr val="black">
                <a:alpha val="1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926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99592" y="764704"/>
            <a:ext cx="5260250" cy="534453"/>
            <a:chOff x="657376" y="509863"/>
            <a:chExt cx="3835068" cy="534453"/>
          </a:xfrm>
        </p:grpSpPr>
        <p:sp>
          <p:nvSpPr>
            <p:cNvPr id="6" name="标题 1"/>
            <p:cNvSpPr txBox="1">
              <a:spLocks/>
            </p:cNvSpPr>
            <p:nvPr/>
          </p:nvSpPr>
          <p:spPr>
            <a:xfrm>
              <a:off x="766073" y="509863"/>
              <a:ext cx="3726371" cy="53445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2400" i="1" dirty="0" smtClean="0">
                  <a:solidFill>
                    <a:sysClr val="windowText" lastClr="000000"/>
                  </a:solidFill>
                </a:rPr>
                <a:t>2015</a:t>
              </a:r>
              <a:r>
                <a:rPr lang="zh-CN" altLang="en-US" sz="2400" i="1" dirty="0" smtClean="0">
                  <a:solidFill>
                    <a:sysClr val="windowText" lastClr="000000"/>
                  </a:solidFill>
                </a:rPr>
                <a:t>年“一个鸡蛋的暴走”项目资助</a:t>
              </a:r>
              <a:endParaRPr kumimoji="0" lang="zh-CN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57376" y="547221"/>
              <a:ext cx="99548" cy="49709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8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5" name="直接连接符 4"/>
          <p:cNvCxnSpPr/>
          <p:nvPr/>
        </p:nvCxnSpPr>
        <p:spPr>
          <a:xfrm>
            <a:off x="1043608" y="1318433"/>
            <a:ext cx="5121523" cy="989"/>
          </a:xfrm>
          <a:prstGeom prst="line">
            <a:avLst/>
          </a:prstGeom>
          <a:ln w="25400" cmpd="sng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圆角矩形 7"/>
          <p:cNvSpPr/>
          <p:nvPr/>
        </p:nvSpPr>
        <p:spPr>
          <a:xfrm>
            <a:off x="1619672" y="2317750"/>
            <a:ext cx="1387475" cy="3108325"/>
          </a:xfrm>
          <a:prstGeom prst="roundRect">
            <a:avLst>
              <a:gd name="adj" fmla="val 10461"/>
            </a:avLst>
          </a:prstGeom>
          <a:solidFill>
            <a:schemeClr val="bg1">
              <a:lumMod val="75000"/>
            </a:schemeClr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1757785" y="2651125"/>
            <a:ext cx="1109662" cy="2608263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lIns="36000" tIns="720000" rIns="36000" bIns="0" anchor="ctr"/>
          <a:lstStyle/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营养健康</a:t>
            </a:r>
            <a:endParaRPr lang="en-US" altLang="zh-CN" sz="1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教育发展</a:t>
            </a:r>
            <a:endParaRPr lang="en-US" altLang="zh-CN" sz="1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安全保护</a:t>
            </a:r>
            <a:endParaRPr lang="en-US" altLang="zh-CN" sz="1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社会融合</a:t>
            </a:r>
            <a:endParaRPr lang="en-US" altLang="zh-CN" sz="1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</p:txBody>
      </p:sp>
      <p:sp>
        <p:nvSpPr>
          <p:cNvPr id="10" name="KSO_GN1"/>
          <p:cNvSpPr txBox="1">
            <a:spLocks noChangeArrowheads="1"/>
          </p:cNvSpPr>
          <p:nvPr/>
        </p:nvSpPr>
        <p:spPr bwMode="auto">
          <a:xfrm rot="857481" flipH="1">
            <a:off x="2084810" y="2527390"/>
            <a:ext cx="976312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6600" dirty="0" smtClean="0">
                <a:solidFill>
                  <a:srgbClr val="DA4C56"/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4</a:t>
            </a:r>
            <a:endParaRPr lang="zh-CN" altLang="en-US" sz="6600" dirty="0">
              <a:solidFill>
                <a:srgbClr val="DA4C56"/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18758" y="2441153"/>
            <a:ext cx="166504" cy="166504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chemeClr val="bg1"/>
            </a:solidFill>
            <a:prstDash val="soli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12" name="KSO_GT1"/>
          <p:cNvSpPr txBox="1">
            <a:spLocks noChangeArrowheads="1"/>
          </p:cNvSpPr>
          <p:nvPr/>
        </p:nvSpPr>
        <p:spPr bwMode="auto">
          <a:xfrm flipH="1">
            <a:off x="1843510" y="3140075"/>
            <a:ext cx="700087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 smtClean="0">
                <a:solidFill>
                  <a:srgbClr val="DA4C56"/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儿童</a:t>
            </a:r>
            <a:endParaRPr lang="zh-CN" altLang="en-US" sz="2000" dirty="0">
              <a:solidFill>
                <a:srgbClr val="DA4C56"/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3340522" y="2317750"/>
            <a:ext cx="1387475" cy="3108325"/>
          </a:xfrm>
          <a:prstGeom prst="roundRect">
            <a:avLst>
              <a:gd name="adj" fmla="val 10461"/>
            </a:avLst>
          </a:prstGeom>
          <a:solidFill>
            <a:srgbClr val="DA4C56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3478635" y="2651125"/>
            <a:ext cx="1109662" cy="2608263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lIns="36000" tIns="720000" rIns="36000" bIns="0" anchor="ctr"/>
          <a:lstStyle/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优秀项目可获持续资助</a:t>
            </a:r>
            <a:r>
              <a:rPr lang="zh-CN" altLang="en-US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；</a:t>
            </a:r>
            <a:r>
              <a:rPr lang="zh-CN" altLang="en-US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连续三年。</a:t>
            </a:r>
            <a:endParaRPr lang="en-US" altLang="zh-CN" sz="1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</p:txBody>
      </p:sp>
      <p:sp>
        <p:nvSpPr>
          <p:cNvPr id="15" name="KSO_GN2"/>
          <p:cNvSpPr txBox="1">
            <a:spLocks noChangeArrowheads="1"/>
          </p:cNvSpPr>
          <p:nvPr/>
        </p:nvSpPr>
        <p:spPr bwMode="auto">
          <a:xfrm rot="840000" flipH="1">
            <a:off x="3927274" y="2525545"/>
            <a:ext cx="976313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6600" dirty="0" smtClean="0">
                <a:solidFill>
                  <a:schemeClr val="bg1">
                    <a:lumMod val="65000"/>
                  </a:schemeClr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3</a:t>
            </a:r>
            <a:endParaRPr lang="zh-CN" altLang="en-US" sz="6600" dirty="0">
              <a:solidFill>
                <a:schemeClr val="bg1">
                  <a:lumMod val="65000"/>
                </a:schemeClr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439299" y="2441153"/>
            <a:ext cx="166504" cy="166504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chemeClr val="bg1"/>
            </a:solidFill>
            <a:prstDash val="soli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17" name="KSO_GT2"/>
          <p:cNvSpPr txBox="1">
            <a:spLocks noChangeArrowheads="1"/>
          </p:cNvSpPr>
          <p:nvPr/>
        </p:nvSpPr>
        <p:spPr bwMode="auto">
          <a:xfrm flipH="1">
            <a:off x="3562772" y="3140075"/>
            <a:ext cx="700088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持续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5059785" y="2317750"/>
            <a:ext cx="1387475" cy="3108325"/>
          </a:xfrm>
          <a:prstGeom prst="roundRect">
            <a:avLst>
              <a:gd name="adj" fmla="val 10461"/>
            </a:avLst>
          </a:prstGeom>
          <a:solidFill>
            <a:schemeClr val="bg1">
              <a:lumMod val="75000"/>
            </a:schemeClr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5199485" y="2651125"/>
            <a:ext cx="1109662" cy="2608263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lIns="36000" tIns="720000" rIns="36000" bIns="0" anchor="ctr"/>
          <a:lstStyle/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无全职员工</a:t>
            </a:r>
            <a:r>
              <a:rPr lang="en-US" altLang="zh-CN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;</a:t>
            </a:r>
            <a:r>
              <a:rPr lang="zh-CN" altLang="en-US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个人救助或物资捐助类。</a:t>
            </a:r>
            <a:endParaRPr lang="en-US" altLang="zh-CN" sz="1400" kern="0" dirty="0" smtClean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</p:txBody>
      </p:sp>
      <p:sp>
        <p:nvSpPr>
          <p:cNvPr id="20" name="KSO_GN3"/>
          <p:cNvSpPr txBox="1">
            <a:spLocks noChangeArrowheads="1"/>
          </p:cNvSpPr>
          <p:nvPr/>
        </p:nvSpPr>
        <p:spPr bwMode="auto">
          <a:xfrm rot="840000" flipH="1">
            <a:off x="5597946" y="2525545"/>
            <a:ext cx="976313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6600" dirty="0" smtClean="0">
                <a:solidFill>
                  <a:srgbClr val="DA4C56"/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2</a:t>
            </a:r>
            <a:endParaRPr lang="zh-CN" altLang="en-US" sz="6600" dirty="0">
              <a:solidFill>
                <a:srgbClr val="DA4C56"/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6159843" y="2441153"/>
            <a:ext cx="166504" cy="166504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chemeClr val="bg1"/>
            </a:solidFill>
            <a:prstDash val="soli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22" name="KSO_GT3"/>
          <p:cNvSpPr txBox="1">
            <a:spLocks noChangeArrowheads="1"/>
          </p:cNvSpPr>
          <p:nvPr/>
        </p:nvSpPr>
        <p:spPr bwMode="auto">
          <a:xfrm flipH="1">
            <a:off x="5283622" y="3140075"/>
            <a:ext cx="700088" cy="266700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rgbClr val="DA4C56"/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谢绝</a:t>
            </a:r>
          </a:p>
        </p:txBody>
      </p:sp>
      <p:sp>
        <p:nvSpPr>
          <p:cNvPr id="23" name="圆角矩形 22"/>
          <p:cNvSpPr/>
          <p:nvPr/>
        </p:nvSpPr>
        <p:spPr>
          <a:xfrm>
            <a:off x="6780635" y="2317750"/>
            <a:ext cx="1387475" cy="3108325"/>
          </a:xfrm>
          <a:prstGeom prst="roundRect">
            <a:avLst>
              <a:gd name="adj" fmla="val 10461"/>
            </a:avLst>
          </a:prstGeom>
          <a:solidFill>
            <a:srgbClr val="DA4C56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6918747" y="2651125"/>
            <a:ext cx="1111250" cy="2608263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lIns="36000" tIns="720000" rIns="36000" bIns="0" anchor="ctr"/>
          <a:lstStyle/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获资助项目须遵循联劝</a:t>
            </a:r>
            <a:r>
              <a:rPr lang="en-US" altLang="zh-CN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《</a:t>
            </a:r>
            <a:r>
              <a:rPr lang="zh-CN" altLang="en-US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资助项目管理办法</a:t>
            </a:r>
            <a:r>
              <a:rPr lang="en-US" altLang="zh-CN" sz="1400" kern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" pitchFamily="34" charset="0"/>
              </a:rPr>
              <a:t>》</a:t>
            </a:r>
            <a:endParaRPr lang="en-US" altLang="zh-CN" sz="1400" kern="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  <a:p>
            <a:pPr algn="just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Arial" pitchFamily="34" charset="0"/>
            </a:endParaRPr>
          </a:p>
        </p:txBody>
      </p:sp>
      <p:sp>
        <p:nvSpPr>
          <p:cNvPr id="25" name="KSO_GN3"/>
          <p:cNvSpPr txBox="1">
            <a:spLocks noChangeArrowheads="1"/>
          </p:cNvSpPr>
          <p:nvPr/>
        </p:nvSpPr>
        <p:spPr bwMode="auto">
          <a:xfrm rot="840000" flipH="1">
            <a:off x="7317210" y="2525545"/>
            <a:ext cx="976312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6600" dirty="0" smtClean="0">
                <a:solidFill>
                  <a:schemeClr val="bg1">
                    <a:lumMod val="65000"/>
                  </a:schemeClr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1</a:t>
            </a:r>
            <a:endParaRPr lang="zh-CN" altLang="en-US" sz="6600" dirty="0">
              <a:solidFill>
                <a:schemeClr val="bg1">
                  <a:lumMod val="65000"/>
                </a:schemeClr>
              </a:solidFill>
              <a:latin typeface="Arial Rounded MT Bold" panose="020F07040305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879870" y="2441153"/>
            <a:ext cx="166504" cy="166504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chemeClr val="bg1"/>
            </a:solidFill>
            <a:prstDash val="soli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27" name="KSO_GT3"/>
          <p:cNvSpPr txBox="1">
            <a:spLocks noChangeArrowheads="1"/>
          </p:cNvSpPr>
          <p:nvPr/>
        </p:nvSpPr>
        <p:spPr bwMode="auto">
          <a:xfrm flipH="1">
            <a:off x="7002885" y="3140075"/>
            <a:ext cx="700087" cy="266700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 Rounded MT Bold" panose="020F0704030504030204" pitchFamily="34" charset="0"/>
                <a:cs typeface="Times New Roman" panose="02020603050405020304" pitchFamily="18" charset="0"/>
              </a:rPr>
              <a:t>监管</a:t>
            </a:r>
          </a:p>
        </p:txBody>
      </p:sp>
    </p:spTree>
    <p:extLst>
      <p:ext uri="{BB962C8B-B14F-4D97-AF65-F5344CB8AC3E}">
        <p14:creationId xmlns:p14="http://schemas.microsoft.com/office/powerpoint/2010/main" val="417979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 rot="18218127">
            <a:off x="3618931" y="2185965"/>
            <a:ext cx="931397" cy="1177941"/>
          </a:xfrm>
          <a:custGeom>
            <a:avLst/>
            <a:gdLst>
              <a:gd name="connsiteX0" fmla="*/ 495300 w 1250950"/>
              <a:gd name="connsiteY0" fmla="*/ 0 h 1511300"/>
              <a:gd name="connsiteX1" fmla="*/ 1250950 w 1250950"/>
              <a:gd name="connsiteY1" fmla="*/ 755650 h 1511300"/>
              <a:gd name="connsiteX2" fmla="*/ 495300 w 1250950"/>
              <a:gd name="connsiteY2" fmla="*/ 1511300 h 1511300"/>
              <a:gd name="connsiteX3" fmla="*/ 72809 w 1250950"/>
              <a:gd name="connsiteY3" fmla="*/ 1382247 h 1511300"/>
              <a:gd name="connsiteX4" fmla="*/ 0 w 1250950"/>
              <a:gd name="connsiteY4" fmla="*/ 1322174 h 1511300"/>
              <a:gd name="connsiteX5" fmla="*/ 39025 w 1250950"/>
              <a:gd name="connsiteY5" fmla="*/ 1289975 h 1511300"/>
              <a:gd name="connsiteX6" fmla="*/ 260350 w 1250950"/>
              <a:gd name="connsiteY6" fmla="*/ 755650 h 1511300"/>
              <a:gd name="connsiteX7" fmla="*/ 39025 w 1250950"/>
              <a:gd name="connsiteY7" fmla="*/ 221325 h 1511300"/>
              <a:gd name="connsiteX8" fmla="*/ 0 w 1250950"/>
              <a:gd name="connsiteY8" fmla="*/ 189126 h 1511300"/>
              <a:gd name="connsiteX9" fmla="*/ 72809 w 1250950"/>
              <a:gd name="connsiteY9" fmla="*/ 129053 h 1511300"/>
              <a:gd name="connsiteX10" fmla="*/ 495300 w 1250950"/>
              <a:gd name="connsiteY10" fmla="*/ 0 h 151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50950" h="1511300">
                <a:moveTo>
                  <a:pt x="495300" y="0"/>
                </a:moveTo>
                <a:cubicBezTo>
                  <a:pt x="912634" y="0"/>
                  <a:pt x="1250950" y="338316"/>
                  <a:pt x="1250950" y="755650"/>
                </a:cubicBezTo>
                <a:cubicBezTo>
                  <a:pt x="1250950" y="1172984"/>
                  <a:pt x="912634" y="1511300"/>
                  <a:pt x="495300" y="1511300"/>
                </a:cubicBezTo>
                <a:cubicBezTo>
                  <a:pt x="338800" y="1511300"/>
                  <a:pt x="193412" y="1463724"/>
                  <a:pt x="72809" y="1382247"/>
                </a:cubicBezTo>
                <a:lnTo>
                  <a:pt x="0" y="1322174"/>
                </a:lnTo>
                <a:lnTo>
                  <a:pt x="39025" y="1289975"/>
                </a:lnTo>
                <a:cubicBezTo>
                  <a:pt x="175771" y="1153230"/>
                  <a:pt x="260350" y="964317"/>
                  <a:pt x="260350" y="755650"/>
                </a:cubicBezTo>
                <a:cubicBezTo>
                  <a:pt x="260350" y="546983"/>
                  <a:pt x="175771" y="358071"/>
                  <a:pt x="39025" y="221325"/>
                </a:cubicBezTo>
                <a:lnTo>
                  <a:pt x="0" y="189126"/>
                </a:lnTo>
                <a:lnTo>
                  <a:pt x="72809" y="129053"/>
                </a:lnTo>
                <a:cubicBezTo>
                  <a:pt x="193412" y="47576"/>
                  <a:pt x="338800" y="0"/>
                  <a:pt x="495300" y="0"/>
                </a:cubicBezTo>
                <a:close/>
              </a:path>
            </a:pathLst>
          </a:custGeom>
          <a:solidFill>
            <a:srgbClr val="F9EE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180000" tIns="0" rIns="0" bIns="0" rtlCol="0" anchor="ctr"/>
          <a:lstStyle/>
          <a:p>
            <a:pPr algn="ctr"/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营养</a:t>
            </a:r>
            <a:endParaRPr lang="en-US" altLang="zh-CN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健康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 rot="1955786">
            <a:off x="4396295" y="2771642"/>
            <a:ext cx="920851" cy="1191431"/>
          </a:xfrm>
          <a:custGeom>
            <a:avLst/>
            <a:gdLst>
              <a:gd name="connsiteX0" fmla="*/ 495300 w 1250950"/>
              <a:gd name="connsiteY0" fmla="*/ 0 h 1511300"/>
              <a:gd name="connsiteX1" fmla="*/ 1250950 w 1250950"/>
              <a:gd name="connsiteY1" fmla="*/ 755650 h 1511300"/>
              <a:gd name="connsiteX2" fmla="*/ 495300 w 1250950"/>
              <a:gd name="connsiteY2" fmla="*/ 1511300 h 1511300"/>
              <a:gd name="connsiteX3" fmla="*/ 72809 w 1250950"/>
              <a:gd name="connsiteY3" fmla="*/ 1382247 h 1511300"/>
              <a:gd name="connsiteX4" fmla="*/ 0 w 1250950"/>
              <a:gd name="connsiteY4" fmla="*/ 1322174 h 1511300"/>
              <a:gd name="connsiteX5" fmla="*/ 39025 w 1250950"/>
              <a:gd name="connsiteY5" fmla="*/ 1289975 h 1511300"/>
              <a:gd name="connsiteX6" fmla="*/ 260350 w 1250950"/>
              <a:gd name="connsiteY6" fmla="*/ 755650 h 1511300"/>
              <a:gd name="connsiteX7" fmla="*/ 39025 w 1250950"/>
              <a:gd name="connsiteY7" fmla="*/ 221325 h 1511300"/>
              <a:gd name="connsiteX8" fmla="*/ 0 w 1250950"/>
              <a:gd name="connsiteY8" fmla="*/ 189126 h 1511300"/>
              <a:gd name="connsiteX9" fmla="*/ 72809 w 1250950"/>
              <a:gd name="connsiteY9" fmla="*/ 129053 h 1511300"/>
              <a:gd name="connsiteX10" fmla="*/ 495300 w 1250950"/>
              <a:gd name="connsiteY10" fmla="*/ 0 h 151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50950" h="1511300">
                <a:moveTo>
                  <a:pt x="495300" y="0"/>
                </a:moveTo>
                <a:cubicBezTo>
                  <a:pt x="912634" y="0"/>
                  <a:pt x="1250950" y="338316"/>
                  <a:pt x="1250950" y="755650"/>
                </a:cubicBezTo>
                <a:cubicBezTo>
                  <a:pt x="1250950" y="1172984"/>
                  <a:pt x="912634" y="1511300"/>
                  <a:pt x="495300" y="1511300"/>
                </a:cubicBezTo>
                <a:cubicBezTo>
                  <a:pt x="338800" y="1511300"/>
                  <a:pt x="193412" y="1463724"/>
                  <a:pt x="72809" y="1382247"/>
                </a:cubicBezTo>
                <a:lnTo>
                  <a:pt x="0" y="1322174"/>
                </a:lnTo>
                <a:lnTo>
                  <a:pt x="39025" y="1289975"/>
                </a:lnTo>
                <a:cubicBezTo>
                  <a:pt x="175771" y="1153230"/>
                  <a:pt x="260350" y="964317"/>
                  <a:pt x="260350" y="755650"/>
                </a:cubicBezTo>
                <a:cubicBezTo>
                  <a:pt x="260350" y="546983"/>
                  <a:pt x="175771" y="358071"/>
                  <a:pt x="39025" y="221325"/>
                </a:cubicBezTo>
                <a:lnTo>
                  <a:pt x="0" y="189126"/>
                </a:lnTo>
                <a:lnTo>
                  <a:pt x="72809" y="129053"/>
                </a:lnTo>
                <a:cubicBezTo>
                  <a:pt x="193412" y="47576"/>
                  <a:pt x="338800" y="0"/>
                  <a:pt x="495300" y="0"/>
                </a:cubicBezTo>
                <a:close/>
              </a:path>
            </a:pathLst>
          </a:custGeom>
          <a:solidFill>
            <a:srgbClr val="9DD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180000" tIns="0" rIns="0" bIns="0" rtlCol="0" anchor="ctr"/>
          <a:lstStyle/>
          <a:p>
            <a:pPr algn="ctr"/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</a:t>
            </a:r>
            <a:endParaRPr lang="en-US" altLang="zh-CN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 rot="7109777">
            <a:off x="3852556" y="3576674"/>
            <a:ext cx="931397" cy="1177941"/>
          </a:xfrm>
          <a:custGeom>
            <a:avLst/>
            <a:gdLst>
              <a:gd name="connsiteX0" fmla="*/ 495300 w 1250950"/>
              <a:gd name="connsiteY0" fmla="*/ 0 h 1511300"/>
              <a:gd name="connsiteX1" fmla="*/ 1250950 w 1250950"/>
              <a:gd name="connsiteY1" fmla="*/ 755650 h 1511300"/>
              <a:gd name="connsiteX2" fmla="*/ 495300 w 1250950"/>
              <a:gd name="connsiteY2" fmla="*/ 1511300 h 1511300"/>
              <a:gd name="connsiteX3" fmla="*/ 72809 w 1250950"/>
              <a:gd name="connsiteY3" fmla="*/ 1382247 h 1511300"/>
              <a:gd name="connsiteX4" fmla="*/ 0 w 1250950"/>
              <a:gd name="connsiteY4" fmla="*/ 1322174 h 1511300"/>
              <a:gd name="connsiteX5" fmla="*/ 39025 w 1250950"/>
              <a:gd name="connsiteY5" fmla="*/ 1289975 h 1511300"/>
              <a:gd name="connsiteX6" fmla="*/ 260350 w 1250950"/>
              <a:gd name="connsiteY6" fmla="*/ 755650 h 1511300"/>
              <a:gd name="connsiteX7" fmla="*/ 39025 w 1250950"/>
              <a:gd name="connsiteY7" fmla="*/ 221325 h 1511300"/>
              <a:gd name="connsiteX8" fmla="*/ 0 w 1250950"/>
              <a:gd name="connsiteY8" fmla="*/ 189126 h 1511300"/>
              <a:gd name="connsiteX9" fmla="*/ 72809 w 1250950"/>
              <a:gd name="connsiteY9" fmla="*/ 129053 h 1511300"/>
              <a:gd name="connsiteX10" fmla="*/ 495300 w 1250950"/>
              <a:gd name="connsiteY10" fmla="*/ 0 h 151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50950" h="1511300">
                <a:moveTo>
                  <a:pt x="495300" y="0"/>
                </a:moveTo>
                <a:cubicBezTo>
                  <a:pt x="912634" y="0"/>
                  <a:pt x="1250950" y="338316"/>
                  <a:pt x="1250950" y="755650"/>
                </a:cubicBezTo>
                <a:cubicBezTo>
                  <a:pt x="1250950" y="1172984"/>
                  <a:pt x="912634" y="1511300"/>
                  <a:pt x="495300" y="1511300"/>
                </a:cubicBezTo>
                <a:cubicBezTo>
                  <a:pt x="338800" y="1511300"/>
                  <a:pt x="193412" y="1463724"/>
                  <a:pt x="72809" y="1382247"/>
                </a:cubicBezTo>
                <a:lnTo>
                  <a:pt x="0" y="1322174"/>
                </a:lnTo>
                <a:lnTo>
                  <a:pt x="39025" y="1289975"/>
                </a:lnTo>
                <a:cubicBezTo>
                  <a:pt x="175771" y="1153230"/>
                  <a:pt x="260350" y="964317"/>
                  <a:pt x="260350" y="755650"/>
                </a:cubicBezTo>
                <a:cubicBezTo>
                  <a:pt x="260350" y="546983"/>
                  <a:pt x="175771" y="358071"/>
                  <a:pt x="39025" y="221325"/>
                </a:cubicBezTo>
                <a:lnTo>
                  <a:pt x="0" y="189126"/>
                </a:lnTo>
                <a:lnTo>
                  <a:pt x="72809" y="129053"/>
                </a:lnTo>
                <a:cubicBezTo>
                  <a:pt x="193412" y="47576"/>
                  <a:pt x="338800" y="0"/>
                  <a:pt x="495300" y="0"/>
                </a:cubicBezTo>
                <a:close/>
              </a:path>
            </a:pathLst>
          </a:custGeom>
          <a:solidFill>
            <a:srgbClr val="FF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lIns="180000" tIns="0" rIns="0" bIns="0" rtlCol="0" anchor="ctr"/>
          <a:lstStyle/>
          <a:p>
            <a:pPr algn="ctr"/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安全</a:t>
            </a:r>
            <a:endParaRPr lang="en-US" altLang="zh-CN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保护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 rot="12790540">
            <a:off x="3041402" y="2995072"/>
            <a:ext cx="920851" cy="1191431"/>
          </a:xfrm>
          <a:custGeom>
            <a:avLst/>
            <a:gdLst>
              <a:gd name="connsiteX0" fmla="*/ 495300 w 1250950"/>
              <a:gd name="connsiteY0" fmla="*/ 0 h 1511300"/>
              <a:gd name="connsiteX1" fmla="*/ 1250950 w 1250950"/>
              <a:gd name="connsiteY1" fmla="*/ 755650 h 1511300"/>
              <a:gd name="connsiteX2" fmla="*/ 495300 w 1250950"/>
              <a:gd name="connsiteY2" fmla="*/ 1511300 h 1511300"/>
              <a:gd name="connsiteX3" fmla="*/ 72809 w 1250950"/>
              <a:gd name="connsiteY3" fmla="*/ 1382247 h 1511300"/>
              <a:gd name="connsiteX4" fmla="*/ 0 w 1250950"/>
              <a:gd name="connsiteY4" fmla="*/ 1322174 h 1511300"/>
              <a:gd name="connsiteX5" fmla="*/ 39025 w 1250950"/>
              <a:gd name="connsiteY5" fmla="*/ 1289975 h 1511300"/>
              <a:gd name="connsiteX6" fmla="*/ 260350 w 1250950"/>
              <a:gd name="connsiteY6" fmla="*/ 755650 h 1511300"/>
              <a:gd name="connsiteX7" fmla="*/ 39025 w 1250950"/>
              <a:gd name="connsiteY7" fmla="*/ 221325 h 1511300"/>
              <a:gd name="connsiteX8" fmla="*/ 0 w 1250950"/>
              <a:gd name="connsiteY8" fmla="*/ 189126 h 1511300"/>
              <a:gd name="connsiteX9" fmla="*/ 72809 w 1250950"/>
              <a:gd name="connsiteY9" fmla="*/ 129053 h 1511300"/>
              <a:gd name="connsiteX10" fmla="*/ 495300 w 1250950"/>
              <a:gd name="connsiteY10" fmla="*/ 0 h 151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50950" h="1511300">
                <a:moveTo>
                  <a:pt x="495300" y="0"/>
                </a:moveTo>
                <a:cubicBezTo>
                  <a:pt x="912634" y="0"/>
                  <a:pt x="1250950" y="338316"/>
                  <a:pt x="1250950" y="755650"/>
                </a:cubicBezTo>
                <a:cubicBezTo>
                  <a:pt x="1250950" y="1172984"/>
                  <a:pt x="912634" y="1511300"/>
                  <a:pt x="495300" y="1511300"/>
                </a:cubicBezTo>
                <a:cubicBezTo>
                  <a:pt x="338800" y="1511300"/>
                  <a:pt x="193412" y="1463724"/>
                  <a:pt x="72809" y="1382247"/>
                </a:cubicBezTo>
                <a:lnTo>
                  <a:pt x="0" y="1322174"/>
                </a:lnTo>
                <a:lnTo>
                  <a:pt x="39025" y="1289975"/>
                </a:lnTo>
                <a:cubicBezTo>
                  <a:pt x="175771" y="1153230"/>
                  <a:pt x="260350" y="964317"/>
                  <a:pt x="260350" y="755650"/>
                </a:cubicBezTo>
                <a:cubicBezTo>
                  <a:pt x="260350" y="546983"/>
                  <a:pt x="175771" y="358071"/>
                  <a:pt x="39025" y="221325"/>
                </a:cubicBezTo>
                <a:lnTo>
                  <a:pt x="0" y="189126"/>
                </a:lnTo>
                <a:lnTo>
                  <a:pt x="72809" y="129053"/>
                </a:lnTo>
                <a:cubicBezTo>
                  <a:pt x="193412" y="47576"/>
                  <a:pt x="338800" y="0"/>
                  <a:pt x="495300" y="0"/>
                </a:cubicBezTo>
                <a:close/>
              </a:path>
            </a:pathLst>
          </a:custGeom>
          <a:solidFill>
            <a:srgbClr val="578B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108000" tIns="0" rIns="0" bIns="0" rtlCol="0" anchor="ctr"/>
          <a:lstStyle/>
          <a:p>
            <a:pPr algn="ctr"/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</a:t>
            </a:r>
            <a:endParaRPr lang="en-US" altLang="zh-CN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融合</a:t>
            </a: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51125" y="2381245"/>
            <a:ext cx="2479273" cy="117959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buFont typeface="Arial" charset="0"/>
              <a:buNone/>
              <a:defRPr/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针对儿童、特别是农村贫困地区儿童的营养改善服务；</a:t>
            </a:r>
            <a:endParaRPr lang="en-US" altLang="zh-CN" sz="1300" dirty="0">
              <a:solidFill>
                <a:srgbClr val="4F4F4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Font typeface="Arial" charset="0"/>
              <a:buNone/>
              <a:defRPr/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残障儿童及罕见病儿童的医疗康复服务；</a:t>
            </a:r>
            <a:endParaRPr lang="en-US" altLang="zh-CN" sz="1300" dirty="0">
              <a:solidFill>
                <a:srgbClr val="4F4F4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Font typeface="Arial" charset="0"/>
              <a:buNone/>
              <a:defRPr/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流动人口母婴健康服务。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880066" y="4685231"/>
            <a:ext cx="4076310" cy="108039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针对儿童的安全教育服务</a:t>
            </a:r>
            <a:r>
              <a:rPr lang="zh-CN" altLang="en-US" sz="1300" dirty="0" smtClean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；</a:t>
            </a:r>
            <a:endParaRPr lang="en-US" altLang="zh-CN" sz="1300" dirty="0" smtClean="0">
              <a:solidFill>
                <a:srgbClr val="4F4F4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 smtClean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预防性</a:t>
            </a: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侵害、预防被拐骗的活动</a:t>
            </a:r>
            <a:r>
              <a:rPr lang="zh-CN" altLang="en-US" sz="1300" dirty="0" smtClean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；</a:t>
            </a:r>
            <a:endParaRPr lang="en-US" altLang="zh-CN" sz="1300" dirty="0" smtClean="0">
              <a:solidFill>
                <a:srgbClr val="4F4F4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 smtClean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儿童</a:t>
            </a: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保护的倡导活动</a:t>
            </a:r>
            <a:r>
              <a:rPr lang="zh-CN" altLang="en-US" sz="1300" dirty="0" smtClean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；</a:t>
            </a:r>
            <a:endParaRPr lang="en-US" altLang="zh-CN" sz="1300" dirty="0" smtClean="0">
              <a:solidFill>
                <a:srgbClr val="4F4F4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300" dirty="0" smtClean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对</a:t>
            </a: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受虐儿童的支持和保护活动</a:t>
            </a:r>
            <a:r>
              <a:rPr lang="zh-CN" altLang="en-US" sz="1300" dirty="0" smtClean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；</a:t>
            </a:r>
            <a:endParaRPr lang="en-US" altLang="zh-CN" sz="1300" dirty="0" smtClean="0">
              <a:solidFill>
                <a:srgbClr val="4F4F4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27933" y="4104788"/>
            <a:ext cx="3365323" cy="130618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针对促进残健儿童融合的服务；</a:t>
            </a: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倡导对残疾儿童及家庭的理解和关怀的服务；</a:t>
            </a: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帮助流浪儿童重新回归家庭、学校和社会的服务；</a:t>
            </a: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帮助流动儿童成为城市新公民的服务。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331525" y="2060848"/>
            <a:ext cx="3488947" cy="178811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针对农村儿童或者流动儿童的学前教育服务；</a:t>
            </a: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改善农村儿童和流动儿童的教学环境和教育质量的服务；</a:t>
            </a: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流动儿童及留守儿童课后辅导、兴趣发展、家庭教育和情感关怀的服务；</a:t>
            </a:r>
          </a:p>
          <a:p>
            <a:pPr>
              <a:lnSpc>
                <a:spcPct val="120000"/>
              </a:lnSpc>
            </a:pPr>
            <a:r>
              <a:rPr lang="zh-CN" altLang="en-US" sz="1300" dirty="0">
                <a:solidFill>
                  <a:srgbClr val="4F4F4F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保障残疾儿童接受教育及提高相关教育质量的服务。</a:t>
            </a:r>
          </a:p>
        </p:txBody>
      </p:sp>
      <p:cxnSp>
        <p:nvCxnSpPr>
          <p:cNvPr id="33" name="肘形连接符 32"/>
          <p:cNvCxnSpPr/>
          <p:nvPr/>
        </p:nvCxnSpPr>
        <p:spPr>
          <a:xfrm rot="10800000" flipV="1">
            <a:off x="777974" y="2291374"/>
            <a:ext cx="3144813" cy="899996"/>
          </a:xfrm>
          <a:prstGeom prst="bentConnector3">
            <a:avLst>
              <a:gd name="adj1" fmla="val 99845"/>
            </a:avLst>
          </a:prstGeom>
          <a:ln>
            <a:solidFill>
              <a:srgbClr val="FFD347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肘形连接符 38"/>
          <p:cNvCxnSpPr/>
          <p:nvPr/>
        </p:nvCxnSpPr>
        <p:spPr>
          <a:xfrm flipV="1">
            <a:off x="4710768" y="2920317"/>
            <a:ext cx="4109704" cy="972354"/>
          </a:xfrm>
          <a:prstGeom prst="bentConnector3">
            <a:avLst>
              <a:gd name="adj1" fmla="val 100150"/>
            </a:avLst>
          </a:prstGeom>
          <a:ln>
            <a:solidFill>
              <a:srgbClr val="92D050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肘形连接符 44"/>
          <p:cNvCxnSpPr/>
          <p:nvPr/>
        </p:nvCxnSpPr>
        <p:spPr>
          <a:xfrm>
            <a:off x="3821599" y="4104788"/>
            <a:ext cx="1683070" cy="1660833"/>
          </a:xfrm>
          <a:prstGeom prst="bentConnector3">
            <a:avLst>
              <a:gd name="adj1" fmla="val -1133"/>
            </a:avLst>
          </a:prstGeom>
          <a:ln>
            <a:solidFill>
              <a:srgbClr val="FF8115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肘形连接符 49"/>
          <p:cNvCxnSpPr/>
          <p:nvPr/>
        </p:nvCxnSpPr>
        <p:spPr>
          <a:xfrm rot="10800000" flipV="1">
            <a:off x="302816" y="4005385"/>
            <a:ext cx="2829024" cy="968148"/>
          </a:xfrm>
          <a:prstGeom prst="bentConnector3">
            <a:avLst>
              <a:gd name="adj1" fmla="val 99253"/>
            </a:avLst>
          </a:prstGeom>
          <a:ln>
            <a:solidFill>
              <a:srgbClr val="578BC9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899592" y="692696"/>
            <a:ext cx="4158464" cy="606461"/>
            <a:chOff x="657376" y="437855"/>
            <a:chExt cx="3727398" cy="606461"/>
          </a:xfrm>
        </p:grpSpPr>
        <p:sp>
          <p:nvSpPr>
            <p:cNvPr id="22" name="标题 1"/>
            <p:cNvSpPr txBox="1">
              <a:spLocks/>
            </p:cNvSpPr>
            <p:nvPr/>
          </p:nvSpPr>
          <p:spPr>
            <a:xfrm>
              <a:off x="766074" y="437855"/>
              <a:ext cx="3618700" cy="53445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i="1" dirty="0" smtClean="0">
                  <a:solidFill>
                    <a:sysClr val="windowText" lastClr="000000"/>
                  </a:solidFill>
                </a:rPr>
                <a:t>继续资助儿童领域</a:t>
              </a:r>
              <a:r>
                <a:rPr lang="en-US" altLang="zh-CN" i="1" dirty="0" smtClean="0">
                  <a:solidFill>
                    <a:sysClr val="windowText" lastClr="000000"/>
                  </a:solidFill>
                </a:rPr>
                <a:t>4</a:t>
              </a:r>
              <a:r>
                <a:rPr lang="zh-CN" altLang="en-US" sz="2400" i="1" dirty="0" smtClean="0">
                  <a:solidFill>
                    <a:sysClr val="windowText" lastClr="000000"/>
                  </a:solidFill>
                </a:rPr>
                <a:t>个方向</a:t>
              </a:r>
              <a:endParaRPr kumimoji="0" lang="zh-CN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57376" y="547221"/>
              <a:ext cx="99548" cy="49709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8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21" name="直接连接符 20"/>
          <p:cNvCxnSpPr/>
          <p:nvPr/>
        </p:nvCxnSpPr>
        <p:spPr>
          <a:xfrm flipV="1">
            <a:off x="1043608" y="1299157"/>
            <a:ext cx="3675176" cy="2"/>
          </a:xfrm>
          <a:prstGeom prst="line">
            <a:avLst/>
          </a:prstGeom>
          <a:ln w="25400" cmpd="sng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586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8" name="矩形 22"/>
          <p:cNvSpPr>
            <a:spLocks noChangeArrowheads="1"/>
          </p:cNvSpPr>
          <p:nvPr/>
        </p:nvSpPr>
        <p:spPr bwMode="auto">
          <a:xfrm>
            <a:off x="755576" y="1462088"/>
            <a:ext cx="7341692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       </a:t>
            </a:r>
            <a:r>
              <a:rPr lang="zh-CN" altLang="en-US" sz="13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对“人”和“环境”的工作往往任重道远，我们鼓励公益组织对服务项目有深入思考和长远规划，形成解决同类问题的</a:t>
            </a:r>
            <a:r>
              <a:rPr lang="zh-CN" altLang="en-US" sz="1300" b="1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有效模式并与公益同行合作分享</a:t>
            </a:r>
            <a:r>
              <a:rPr lang="zh-CN" altLang="en-US" sz="13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，使</a:t>
            </a:r>
            <a:r>
              <a:rPr lang="zh-CN" altLang="en-US" sz="1300" b="1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更多的</a:t>
            </a:r>
            <a:r>
              <a:rPr lang="zh-CN" altLang="en-US" sz="13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孩子拥有健康成长的环境机遇和能力素养。</a:t>
            </a:r>
            <a:endParaRPr lang="en-US" altLang="zh-CN" sz="1300" dirty="0" smtClean="0">
              <a:solidFill>
                <a:srgbClr val="4D4D4D"/>
              </a:solidFill>
              <a:latin typeface="微软雅黑" panose="020B0503020204020204" pitchFamily="34" charset="-122"/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zh-CN" sz="1300" dirty="0">
                <a:solidFill>
                  <a:srgbClr val="4D4D4D"/>
                </a:solidFill>
                <a:latin typeface="微软雅黑" panose="020B0503020204020204" pitchFamily="34" charset="-122"/>
              </a:rPr>
              <a:t> </a:t>
            </a:r>
            <a:r>
              <a:rPr lang="en-US" altLang="zh-CN" sz="13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      </a:t>
            </a:r>
            <a:r>
              <a:rPr lang="zh-CN" altLang="en-US" sz="13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因此，我们从上年度获选项目中挑选这样的项目持续资助：</a:t>
            </a:r>
            <a:endParaRPr lang="zh-CN" altLang="en-US" sz="1300" dirty="0">
              <a:solidFill>
                <a:srgbClr val="4D4D4D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24261" y="4181078"/>
            <a:ext cx="374177" cy="400050"/>
            <a:chOff x="924261" y="4254873"/>
            <a:chExt cx="274905" cy="400050"/>
          </a:xfrm>
        </p:grpSpPr>
        <p:sp>
          <p:nvSpPr>
            <p:cNvPr id="40" name="椭圆 39"/>
            <p:cNvSpPr/>
            <p:nvPr/>
          </p:nvSpPr>
          <p:spPr>
            <a:xfrm>
              <a:off x="924261" y="4254873"/>
              <a:ext cx="274905" cy="400050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1" name="同心圆 40"/>
            <p:cNvSpPr/>
            <p:nvPr/>
          </p:nvSpPr>
          <p:spPr>
            <a:xfrm>
              <a:off x="966806" y="4316786"/>
              <a:ext cx="189815" cy="276225"/>
            </a:xfrm>
            <a:prstGeom prst="donut">
              <a:avLst>
                <a:gd name="adj" fmla="val 9123"/>
              </a:avLst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42" name="右箭头 41"/>
            <p:cNvSpPr>
              <a:spLocks noChangeAspect="1"/>
            </p:cNvSpPr>
            <p:nvPr/>
          </p:nvSpPr>
          <p:spPr>
            <a:xfrm>
              <a:off x="1016987" y="4402511"/>
              <a:ext cx="89453" cy="104775"/>
            </a:xfrm>
            <a:prstGeom prst="rightArrow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5134" name="直接连接符 42"/>
          <p:cNvCxnSpPr>
            <a:cxnSpLocks noChangeShapeType="1"/>
          </p:cNvCxnSpPr>
          <p:nvPr/>
        </p:nvCxnSpPr>
        <p:spPr bwMode="auto">
          <a:xfrm>
            <a:off x="1370446" y="4480993"/>
            <a:ext cx="4713722" cy="0"/>
          </a:xfrm>
          <a:prstGeom prst="line">
            <a:avLst/>
          </a:prstGeom>
          <a:noFill/>
          <a:ln w="6350" cap="rnd" algn="ctr">
            <a:solidFill>
              <a:srgbClr val="A8ABB8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35" name="文本框 43"/>
          <p:cNvSpPr txBox="1">
            <a:spLocks noChangeArrowheads="1"/>
          </p:cNvSpPr>
          <p:nvPr/>
        </p:nvSpPr>
        <p:spPr bwMode="auto">
          <a:xfrm>
            <a:off x="1298438" y="4215880"/>
            <a:ext cx="2236206" cy="26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 dirty="0" smtClean="0">
                <a:solidFill>
                  <a:srgbClr val="3F3F3F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持续资助内容</a:t>
            </a:r>
            <a:r>
              <a:rPr lang="zh-CN" altLang="en-US" sz="900" dirty="0" smtClean="0">
                <a:solidFill>
                  <a:srgbClr val="3F3F3F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（“一个鸡蛋”项目除外）</a:t>
            </a:r>
            <a:endParaRPr lang="zh-CN" altLang="en-US" sz="900" dirty="0">
              <a:solidFill>
                <a:srgbClr val="3F3F3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139" name="文本框 26"/>
          <p:cNvSpPr txBox="1">
            <a:spLocks noChangeArrowheads="1"/>
          </p:cNvSpPr>
          <p:nvPr/>
        </p:nvSpPr>
        <p:spPr bwMode="auto">
          <a:xfrm>
            <a:off x="1240530" y="4509120"/>
            <a:ext cx="6856738" cy="2074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3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       </a:t>
            </a:r>
            <a:r>
              <a:rPr lang="zh-CN" altLang="en-US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资助第二年，要求项目在模式梳理方面有明确产出。</a:t>
            </a:r>
            <a:endParaRPr lang="en-US" altLang="zh-CN" sz="1300" dirty="0">
              <a:solidFill>
                <a:srgbClr val="4D4D4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资助第三年，要求项目与其他公益机构合作：分享或教授项目理念和经验，带动伙伴一起成长；复制项目，</a:t>
            </a:r>
            <a:r>
              <a:rPr lang="zh-CN" altLang="en-US" sz="1300" dirty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以</a:t>
            </a:r>
            <a:r>
              <a:rPr lang="zh-CN" altLang="en-US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使更多的孩子受益。</a:t>
            </a:r>
            <a:endParaRPr lang="en-US" altLang="zh-CN" sz="1300" dirty="0">
              <a:solidFill>
                <a:srgbClr val="4D4D4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在资助的第三年，除项目经费外，为执行机构配比</a:t>
            </a:r>
            <a:r>
              <a:rPr lang="en-US" altLang="zh-CN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5</a:t>
            </a:r>
            <a:r>
              <a:rPr lang="zh-CN" altLang="en-US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万元发展</a:t>
            </a:r>
            <a:r>
              <a:rPr lang="zh-CN" altLang="en-US" sz="1300" dirty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经费，让其有余力培养员工、加强管理、持续创新</a:t>
            </a:r>
            <a:r>
              <a:rPr lang="zh-CN" altLang="en-US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，促</a:t>
            </a:r>
            <a:r>
              <a:rPr lang="zh-CN" altLang="en-US" sz="1300" dirty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使</a:t>
            </a:r>
            <a:r>
              <a:rPr lang="zh-CN" altLang="en-US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机构发展</a:t>
            </a:r>
            <a:r>
              <a:rPr lang="zh-CN" altLang="en-US" sz="1300" dirty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进入良性循环，为更多人群提供</a:t>
            </a:r>
            <a:r>
              <a:rPr lang="zh-CN" altLang="en-US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优质服务</a:t>
            </a:r>
            <a:r>
              <a:rPr lang="zh-CN" altLang="en-US" sz="1300" dirty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；</a:t>
            </a:r>
            <a:r>
              <a:rPr lang="zh-CN" altLang="en-US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甚至起到杠杆</a:t>
            </a:r>
            <a:r>
              <a:rPr lang="zh-CN" altLang="en-US" sz="1300" dirty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作用</a:t>
            </a:r>
            <a:r>
              <a:rPr lang="zh-CN" altLang="en-US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，整合更多资源。经费用途：员工培训学习、购买专业服务、开展行业交流。</a:t>
            </a:r>
            <a:endParaRPr lang="en-US" altLang="zh-CN" sz="900" dirty="0" smtClean="0">
              <a:solidFill>
                <a:srgbClr val="4D4D4D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07123" y="2641589"/>
            <a:ext cx="3557912" cy="1440681"/>
            <a:chOff x="2814288" y="2708399"/>
            <a:chExt cx="3557912" cy="1440681"/>
          </a:xfrm>
        </p:grpSpPr>
        <p:cxnSp>
          <p:nvCxnSpPr>
            <p:cNvPr id="5122" name="直接连接符 26"/>
            <p:cNvCxnSpPr>
              <a:cxnSpLocks noChangeShapeType="1"/>
            </p:cNvCxnSpPr>
            <p:nvPr/>
          </p:nvCxnSpPr>
          <p:spPr bwMode="auto">
            <a:xfrm>
              <a:off x="2814288" y="2708399"/>
              <a:ext cx="0" cy="1440681"/>
            </a:xfrm>
            <a:prstGeom prst="line">
              <a:avLst/>
            </a:prstGeom>
            <a:noFill/>
            <a:ln w="6350" cap="rnd" algn="ctr">
              <a:solidFill>
                <a:schemeClr val="accent2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5" name="直接箭头连接符 29"/>
            <p:cNvCxnSpPr>
              <a:cxnSpLocks noChangeShapeType="1"/>
            </p:cNvCxnSpPr>
            <p:nvPr/>
          </p:nvCxnSpPr>
          <p:spPr bwMode="auto">
            <a:xfrm>
              <a:off x="2825400" y="3360076"/>
              <a:ext cx="406400" cy="8739"/>
            </a:xfrm>
            <a:prstGeom prst="straightConnector1">
              <a:avLst/>
            </a:prstGeom>
            <a:noFill/>
            <a:ln w="6350" cap="rnd" algn="ctr">
              <a:solidFill>
                <a:schemeClr val="accent2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6" name="直接箭头连接符 30"/>
            <p:cNvCxnSpPr>
              <a:cxnSpLocks noChangeShapeType="1"/>
            </p:cNvCxnSpPr>
            <p:nvPr/>
          </p:nvCxnSpPr>
          <p:spPr bwMode="auto">
            <a:xfrm>
              <a:off x="2814288" y="3873179"/>
              <a:ext cx="404812" cy="9987"/>
            </a:xfrm>
            <a:prstGeom prst="straightConnector1">
              <a:avLst/>
            </a:prstGeom>
            <a:noFill/>
            <a:ln w="6350" cap="rnd" algn="ctr">
              <a:solidFill>
                <a:schemeClr val="accent2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5127" name="直接箭头连接符 31"/>
            <p:cNvCxnSpPr>
              <a:cxnSpLocks noChangeShapeType="1"/>
            </p:cNvCxnSpPr>
            <p:nvPr/>
          </p:nvCxnSpPr>
          <p:spPr bwMode="auto">
            <a:xfrm>
              <a:off x="2819050" y="2878185"/>
              <a:ext cx="406400" cy="8739"/>
            </a:xfrm>
            <a:prstGeom prst="straightConnector1">
              <a:avLst/>
            </a:prstGeom>
            <a:noFill/>
            <a:ln w="6350" cap="rnd" algn="ctr">
              <a:solidFill>
                <a:schemeClr val="accent2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5140" name="文本框 27"/>
            <p:cNvSpPr txBox="1">
              <a:spLocks noChangeArrowheads="1"/>
            </p:cNvSpPr>
            <p:nvPr/>
          </p:nvSpPr>
          <p:spPr bwMode="auto">
            <a:xfrm>
              <a:off x="3219100" y="2708920"/>
              <a:ext cx="1622709" cy="274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300" dirty="0" smtClean="0">
                  <a:solidFill>
                    <a:srgbClr val="4D4D4D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前期项目成效显著</a:t>
              </a:r>
              <a:endParaRPr lang="zh-CN" altLang="en-US" sz="1300" dirty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3234189" y="3158010"/>
              <a:ext cx="2543724" cy="403062"/>
            </a:xfrm>
            <a:prstGeom prst="rect">
              <a:avLst/>
            </a:prstGeom>
            <a:noFill/>
          </p:spPr>
          <p:txBody>
            <a:bodyPr wrap="none"/>
            <a:lstStyle>
              <a:defPPr>
                <a:defRPr lang="zh-CN"/>
              </a:defPPr>
              <a:lvl1pPr>
                <a:defRPr sz="16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300" dirty="0">
                  <a:solidFill>
                    <a:srgbClr val="4D4D4D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项目能服务更多人群</a:t>
              </a:r>
              <a:r>
                <a:rPr lang="zh-CN" altLang="en-US" sz="1300" dirty="0" smtClean="0">
                  <a:solidFill>
                    <a:srgbClr val="4D4D4D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，</a:t>
              </a:r>
              <a:endParaRPr lang="en-US" altLang="zh-CN" sz="1300" dirty="0" smtClean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r>
                <a:rPr lang="zh-CN" altLang="en-US" sz="1300" dirty="0" smtClean="0">
                  <a:solidFill>
                    <a:srgbClr val="4D4D4D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或</a:t>
              </a:r>
              <a:r>
                <a:rPr lang="zh-CN" altLang="en-US" sz="1300" dirty="0">
                  <a:solidFill>
                    <a:srgbClr val="4D4D4D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为受益人群提供更好的服务</a:t>
              </a:r>
              <a:endParaRPr lang="en-US" altLang="zh-CN" sz="1300" dirty="0">
                <a:solidFill>
                  <a:srgbClr val="4D4D4D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42" name="文本框 29"/>
            <p:cNvSpPr txBox="1">
              <a:spLocks noChangeArrowheads="1"/>
            </p:cNvSpPr>
            <p:nvPr/>
          </p:nvSpPr>
          <p:spPr bwMode="auto">
            <a:xfrm>
              <a:off x="3190850" y="3687872"/>
              <a:ext cx="3181350" cy="317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1300" dirty="0">
                  <a:solidFill>
                    <a:srgbClr val="4D4D4D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项目与执行机构的使命和战略高度契合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266567" y="2785013"/>
            <a:ext cx="1872208" cy="1242889"/>
            <a:chOff x="5300853" y="2592321"/>
            <a:chExt cx="2691088" cy="1242889"/>
          </a:xfrm>
        </p:grpSpPr>
        <p:sp>
          <p:nvSpPr>
            <p:cNvPr id="26" name="圆角矩形 25"/>
            <p:cNvSpPr/>
            <p:nvPr/>
          </p:nvSpPr>
          <p:spPr>
            <a:xfrm>
              <a:off x="5300853" y="2592321"/>
              <a:ext cx="1388779" cy="1242889"/>
            </a:xfrm>
            <a:prstGeom prst="roundRect">
              <a:avLst>
                <a:gd name="adj" fmla="val 3149"/>
              </a:avLst>
            </a:prstGeom>
            <a:solidFill>
              <a:srgbClr val="FFFFFF"/>
            </a:solidFill>
            <a:ln>
              <a:solidFill>
                <a:srgbClr val="C2C2C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000" tIns="90000" rIns="360000" bIns="9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>
                  <a:solidFill>
                    <a:schemeClr val="accent2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梳理</a:t>
              </a:r>
              <a:r>
                <a:rPr lang="zh-CN" altLang="en-US" sz="1500" dirty="0" smtClean="0">
                  <a:solidFill>
                    <a:schemeClr val="accent2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项目模式</a:t>
              </a:r>
              <a:endParaRPr lang="zh-CN" altLang="en-US" sz="1500" dirty="0">
                <a:solidFill>
                  <a:schemeClr val="accent2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6603161" y="2592321"/>
              <a:ext cx="1388780" cy="1242889"/>
            </a:xfrm>
            <a:prstGeom prst="roundRect">
              <a:avLst>
                <a:gd name="adj" fmla="val 3149"/>
              </a:avLst>
            </a:prstGeom>
            <a:solidFill>
              <a:srgbClr val="FFFFFF"/>
            </a:solidFill>
            <a:ln>
              <a:solidFill>
                <a:srgbClr val="C2C2C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tIns="90000" rIns="90000" bIns="9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500" dirty="0" smtClean="0">
                  <a:solidFill>
                    <a:schemeClr val="accent2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业内合作分享</a:t>
              </a:r>
              <a:endParaRPr lang="zh-CN" altLang="en-US" sz="1500" dirty="0">
                <a:solidFill>
                  <a:schemeClr val="accent2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6300192" y="2940619"/>
              <a:ext cx="563551" cy="543431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rgbClr val="C2C2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6342116" y="2996469"/>
              <a:ext cx="497450" cy="4338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持续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资助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6603161" y="2662231"/>
              <a:ext cx="29345" cy="38704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32" name="椭圆 31"/>
            <p:cNvSpPr/>
            <p:nvPr/>
          </p:nvSpPr>
          <p:spPr>
            <a:xfrm>
              <a:off x="6499690" y="2664149"/>
              <a:ext cx="29345" cy="38704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33" name="矩形 32"/>
            <p:cNvSpPr/>
            <p:nvPr/>
          </p:nvSpPr>
          <p:spPr>
            <a:xfrm>
              <a:off x="6513984" y="2668903"/>
              <a:ext cx="110120" cy="25878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34" name="椭圆 33"/>
            <p:cNvSpPr/>
            <p:nvPr/>
          </p:nvSpPr>
          <p:spPr>
            <a:xfrm>
              <a:off x="6603161" y="2746314"/>
              <a:ext cx="29345" cy="38704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35" name="椭圆 34"/>
            <p:cNvSpPr/>
            <p:nvPr/>
          </p:nvSpPr>
          <p:spPr>
            <a:xfrm>
              <a:off x="6499690" y="2748232"/>
              <a:ext cx="29345" cy="38704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36" name="矩形 35"/>
            <p:cNvSpPr/>
            <p:nvPr/>
          </p:nvSpPr>
          <p:spPr>
            <a:xfrm>
              <a:off x="6513984" y="2752625"/>
              <a:ext cx="110120" cy="25878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37" name="椭圆 36"/>
            <p:cNvSpPr/>
            <p:nvPr/>
          </p:nvSpPr>
          <p:spPr>
            <a:xfrm>
              <a:off x="6603161" y="3600767"/>
              <a:ext cx="29345" cy="38704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38" name="椭圆 37"/>
            <p:cNvSpPr/>
            <p:nvPr/>
          </p:nvSpPr>
          <p:spPr>
            <a:xfrm>
              <a:off x="6499690" y="3602685"/>
              <a:ext cx="29345" cy="38704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39" name="矩形 38"/>
            <p:cNvSpPr/>
            <p:nvPr/>
          </p:nvSpPr>
          <p:spPr>
            <a:xfrm>
              <a:off x="6513984" y="3607349"/>
              <a:ext cx="110120" cy="25878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43" name="椭圆 42"/>
            <p:cNvSpPr/>
            <p:nvPr/>
          </p:nvSpPr>
          <p:spPr>
            <a:xfrm>
              <a:off x="6603161" y="3684850"/>
              <a:ext cx="29345" cy="38704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44" name="椭圆 43"/>
            <p:cNvSpPr/>
            <p:nvPr/>
          </p:nvSpPr>
          <p:spPr>
            <a:xfrm>
              <a:off x="6499690" y="3686768"/>
              <a:ext cx="29345" cy="38704"/>
            </a:xfrm>
            <a:prstGeom prst="ellipse">
              <a:avLst/>
            </a:prstGeom>
            <a:gradFill flip="none" rotWithShape="1">
              <a:gsLst>
                <a:gs pos="51000">
                  <a:srgbClr val="525252"/>
                </a:gs>
                <a:gs pos="20000">
                  <a:srgbClr val="808080"/>
                </a:gs>
                <a:gs pos="86000">
                  <a:srgbClr val="A5A5A5"/>
                </a:gs>
              </a:gsLst>
              <a:path path="circle">
                <a:fillToRect l="100000" t="100000"/>
              </a:path>
              <a:tileRect r="-100000" b="-100000"/>
            </a:gradFill>
            <a:ln w="12700">
              <a:solidFill>
                <a:srgbClr val="A9A9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  <p:sp>
          <p:nvSpPr>
            <p:cNvPr id="45" name="矩形 44"/>
            <p:cNvSpPr/>
            <p:nvPr/>
          </p:nvSpPr>
          <p:spPr>
            <a:xfrm>
              <a:off x="6513984" y="3691071"/>
              <a:ext cx="110120" cy="25878"/>
            </a:xfrm>
            <a:prstGeom prst="rect">
              <a:avLst/>
            </a:prstGeom>
            <a:gradFill flip="none" rotWithShape="1">
              <a:gsLst>
                <a:gs pos="57000">
                  <a:srgbClr val="D2D2D2"/>
                </a:gs>
                <a:gs pos="9000">
                  <a:srgbClr val="808080"/>
                </a:gs>
                <a:gs pos="98000">
                  <a:srgbClr val="AEAEAE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99592" y="692696"/>
            <a:ext cx="4158464" cy="606461"/>
            <a:chOff x="657376" y="437855"/>
            <a:chExt cx="3727398" cy="606461"/>
          </a:xfrm>
        </p:grpSpPr>
        <p:sp>
          <p:nvSpPr>
            <p:cNvPr id="47" name="标题 1"/>
            <p:cNvSpPr txBox="1">
              <a:spLocks/>
            </p:cNvSpPr>
            <p:nvPr/>
          </p:nvSpPr>
          <p:spPr>
            <a:xfrm>
              <a:off x="766074" y="437855"/>
              <a:ext cx="3618700" cy="53445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i="1" noProof="0" dirty="0" smtClean="0">
                  <a:solidFill>
                    <a:sysClr val="windowText" lastClr="000000"/>
                  </a:solidFill>
                </a:rPr>
                <a:t>对优秀项目持续资助</a:t>
              </a:r>
              <a:r>
                <a:rPr lang="en-US" altLang="zh-CN" i="1" noProof="0" dirty="0" smtClean="0">
                  <a:solidFill>
                    <a:sysClr val="windowText" lastClr="000000"/>
                  </a:solidFill>
                </a:rPr>
                <a:t>3</a:t>
              </a:r>
              <a:r>
                <a:rPr lang="zh-CN" altLang="en-US" sz="2400" i="1" noProof="0" dirty="0" smtClean="0">
                  <a:solidFill>
                    <a:sysClr val="windowText" lastClr="000000"/>
                  </a:solidFill>
                </a:rPr>
                <a:t>年</a:t>
              </a:r>
              <a:endParaRPr kumimoji="0" lang="zh-CN" altLang="en-US" sz="24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657376" y="547221"/>
              <a:ext cx="99548" cy="49709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8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49" name="直接连接符 48"/>
          <p:cNvCxnSpPr/>
          <p:nvPr/>
        </p:nvCxnSpPr>
        <p:spPr>
          <a:xfrm flipV="1">
            <a:off x="1043608" y="1299157"/>
            <a:ext cx="3675176" cy="2"/>
          </a:xfrm>
          <a:prstGeom prst="line">
            <a:avLst/>
          </a:prstGeom>
          <a:ln w="25400" cmpd="sng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73133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8" name="矩形 22"/>
          <p:cNvSpPr>
            <a:spLocks noChangeArrowheads="1"/>
          </p:cNvSpPr>
          <p:nvPr/>
        </p:nvSpPr>
        <p:spPr bwMode="auto">
          <a:xfrm>
            <a:off x="1187624" y="1660284"/>
            <a:ext cx="6333198" cy="52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en-US" altLang="zh-CN" sz="14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         2015</a:t>
            </a:r>
            <a:r>
              <a:rPr lang="zh-CN" altLang="en-US" sz="1400" dirty="0" smtClean="0">
                <a:solidFill>
                  <a:srgbClr val="4D4D4D"/>
                </a:solidFill>
                <a:latin typeface="微软雅黑" panose="020B0503020204020204" pitchFamily="34" charset="-122"/>
              </a:rPr>
              <a:t>年，“一个鸡蛋的暴走”继续面向全国的公益机构征集新资助项目。为保障善款使用质量 ，在总结以往经验的基础上，对项目申请作出限制：</a:t>
            </a:r>
            <a:endParaRPr lang="zh-CN" altLang="en-US" sz="1400" dirty="0">
              <a:solidFill>
                <a:srgbClr val="4D4D4D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899592" y="692696"/>
            <a:ext cx="4158464" cy="606461"/>
            <a:chOff x="657376" y="437855"/>
            <a:chExt cx="3727398" cy="606461"/>
          </a:xfrm>
        </p:grpSpPr>
        <p:sp>
          <p:nvSpPr>
            <p:cNvPr id="47" name="标题 1"/>
            <p:cNvSpPr txBox="1">
              <a:spLocks/>
            </p:cNvSpPr>
            <p:nvPr/>
          </p:nvSpPr>
          <p:spPr>
            <a:xfrm>
              <a:off x="766074" y="437855"/>
              <a:ext cx="3618700" cy="53445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i="1" noProof="0" dirty="0" smtClean="0">
                  <a:solidFill>
                    <a:sysClr val="windowText" lastClr="000000"/>
                  </a:solidFill>
                </a:rPr>
                <a:t>谢绝</a:t>
              </a:r>
              <a:r>
                <a:rPr lang="en-US" altLang="zh-CN" i="1" noProof="0" dirty="0" smtClean="0">
                  <a:solidFill>
                    <a:sysClr val="windowText" lastClr="000000"/>
                  </a:solidFill>
                </a:rPr>
                <a:t>2</a:t>
              </a:r>
              <a:r>
                <a:rPr lang="zh-CN" altLang="en-US" sz="2400" i="1" noProof="0" dirty="0" smtClean="0">
                  <a:solidFill>
                    <a:sysClr val="windowText" lastClr="000000"/>
                  </a:solidFill>
                </a:rPr>
                <a:t>类项目申请</a:t>
              </a:r>
              <a:endParaRPr kumimoji="0" lang="zh-CN" altLang="en-US" sz="20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657376" y="547221"/>
              <a:ext cx="99548" cy="49709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8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49" name="直接连接符 48"/>
          <p:cNvCxnSpPr/>
          <p:nvPr/>
        </p:nvCxnSpPr>
        <p:spPr>
          <a:xfrm flipV="1">
            <a:off x="1043608" y="1299157"/>
            <a:ext cx="2664296" cy="2"/>
          </a:xfrm>
          <a:prstGeom prst="line">
            <a:avLst/>
          </a:prstGeom>
          <a:ln w="25400" cmpd="sng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66"/>
          <p:cNvGrpSpPr/>
          <p:nvPr/>
        </p:nvGrpSpPr>
        <p:grpSpPr>
          <a:xfrm>
            <a:off x="1479676" y="2637816"/>
            <a:ext cx="4402518" cy="1351598"/>
            <a:chOff x="699145" y="3503613"/>
            <a:chExt cx="6946255" cy="2496427"/>
          </a:xfrm>
        </p:grpSpPr>
        <p:sp>
          <p:nvSpPr>
            <p:cNvPr id="68" name="圆角矩形 67"/>
            <p:cNvSpPr/>
            <p:nvPr/>
          </p:nvSpPr>
          <p:spPr>
            <a:xfrm flipH="1">
              <a:off x="6924675" y="3503613"/>
              <a:ext cx="720725" cy="719137"/>
            </a:xfrm>
            <a:prstGeom prst="roundRect">
              <a:avLst/>
            </a:prstGeom>
            <a:noFill/>
            <a:ln w="76200" cap="flat" cmpd="sng" algn="ctr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ysClr val="window" lastClr="FFFFFF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圆角矩形 68"/>
            <p:cNvSpPr/>
            <p:nvPr/>
          </p:nvSpPr>
          <p:spPr>
            <a:xfrm flipH="1">
              <a:off x="6321425" y="3919538"/>
              <a:ext cx="828675" cy="828675"/>
            </a:xfrm>
            <a:prstGeom prst="roundRect">
              <a:avLst/>
            </a:prstGeom>
            <a:noFill/>
            <a:ln w="76200" cap="flat" cmpd="sng" algn="ctr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ysClr val="window" lastClr="FFFFFF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圆角矩形 69"/>
            <p:cNvSpPr/>
            <p:nvPr/>
          </p:nvSpPr>
          <p:spPr>
            <a:xfrm flipH="1">
              <a:off x="5668963" y="4065588"/>
              <a:ext cx="827087" cy="827087"/>
            </a:xfrm>
            <a:prstGeom prst="roundRect">
              <a:avLst/>
            </a:prstGeom>
            <a:noFill/>
            <a:ln w="76200" cap="flat" cmpd="sng" algn="ctr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ysClr val="window" lastClr="FFFFFF"/>
                </a:solidFill>
                <a:latin typeface="+mn-lt"/>
                <a:ea typeface="+mn-ea"/>
              </a:endParaRPr>
            </a:p>
          </p:txBody>
        </p:sp>
        <p:sp>
          <p:nvSpPr>
            <p:cNvPr id="71" name="圆角矩形 70"/>
            <p:cNvSpPr/>
            <p:nvPr/>
          </p:nvSpPr>
          <p:spPr>
            <a:xfrm flipH="1">
              <a:off x="6794500" y="4597400"/>
              <a:ext cx="720725" cy="720725"/>
            </a:xfrm>
            <a:prstGeom prst="roundRect">
              <a:avLst/>
            </a:prstGeom>
            <a:noFill/>
            <a:ln w="76200" cap="flat" cmpd="sng" algn="ctr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sysClr val="window" lastClr="FFFFFF"/>
                </a:solidFill>
                <a:latin typeface="+mn-lt"/>
                <a:ea typeface="+mn-ea"/>
              </a:endParaRPr>
            </a:p>
          </p:txBody>
        </p:sp>
        <p:sp>
          <p:nvSpPr>
            <p:cNvPr id="72" name="圆角矩形 71"/>
            <p:cNvSpPr/>
            <p:nvPr/>
          </p:nvSpPr>
          <p:spPr>
            <a:xfrm flipH="1">
              <a:off x="5372308" y="4487154"/>
              <a:ext cx="1511300" cy="1512886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solidFill>
                <a:schemeClr val="bg1"/>
              </a:solidFill>
              <a:prstDash val="solid"/>
            </a:ln>
            <a:effectLst/>
          </p:spPr>
          <p:txBody>
            <a:bodyPr lIns="0" rIns="0" anchor="ctr"/>
            <a:lstStyle/>
            <a:p>
              <a:pPr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捐款</a:t>
              </a:r>
              <a:r>
                <a:rPr lang="zh-CN" altLang="en-US" sz="1400" kern="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不易</a:t>
              </a:r>
              <a:endParaRPr lang="en-US" altLang="zh-CN" sz="1400" kern="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降低风险</a:t>
              </a:r>
              <a:endParaRPr lang="en-US" altLang="zh-CN" sz="14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TextBox 53"/>
            <p:cNvSpPr txBox="1"/>
            <p:nvPr/>
          </p:nvSpPr>
          <p:spPr>
            <a:xfrm>
              <a:off x="699145" y="3697480"/>
              <a:ext cx="4406670" cy="223976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just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 smtClean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暂不接受</a:t>
              </a:r>
              <a:endParaRPr lang="en-US" altLang="zh-CN" sz="1400" kern="0" dirty="0" smtClean="0">
                <a:solidFill>
                  <a:srgbClr val="30303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just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kern="0" dirty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</a:t>
              </a:r>
              <a:r>
                <a:rPr lang="en-US" altLang="zh-CN" sz="1400" kern="0" dirty="0" smtClean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 </a:t>
              </a:r>
              <a:r>
                <a:rPr lang="zh-CN" altLang="en-US" sz="1400" kern="0" dirty="0" smtClean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无全职员工的团队申请</a:t>
              </a:r>
              <a:endParaRPr lang="en-US" altLang="zh-CN" sz="1400" kern="0" dirty="0" smtClean="0">
                <a:solidFill>
                  <a:srgbClr val="30303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just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 smtClean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暂不支持</a:t>
              </a:r>
              <a:endParaRPr lang="en-US" altLang="zh-CN" sz="1400" kern="0" dirty="0" smtClean="0">
                <a:solidFill>
                  <a:srgbClr val="30303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algn="just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kern="0" dirty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</a:t>
              </a:r>
              <a:r>
                <a:rPr lang="en-US" altLang="zh-CN" sz="1400" kern="0" dirty="0" smtClean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 </a:t>
              </a:r>
              <a:r>
                <a:rPr lang="zh-CN" altLang="en-US" sz="1400" kern="0" dirty="0" smtClean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个人救助、物资捐助类项目</a:t>
              </a:r>
              <a:endParaRPr lang="en-US" altLang="zh-CN" sz="1400" kern="0" dirty="0">
                <a:solidFill>
                  <a:srgbClr val="30303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220037" y="4356417"/>
            <a:ext cx="3646050" cy="1298571"/>
            <a:chOff x="1586240" y="2653962"/>
            <a:chExt cx="3646050" cy="1298571"/>
          </a:xfrm>
        </p:grpSpPr>
        <p:grpSp>
          <p:nvGrpSpPr>
            <p:cNvPr id="2" name="组合 1"/>
            <p:cNvGrpSpPr/>
            <p:nvPr/>
          </p:nvGrpSpPr>
          <p:grpSpPr>
            <a:xfrm>
              <a:off x="3937496" y="2653962"/>
              <a:ext cx="1294794" cy="1298571"/>
              <a:chOff x="3281202" y="2133795"/>
              <a:chExt cx="1659819" cy="1817482"/>
            </a:xfrm>
          </p:grpSpPr>
          <p:sp>
            <p:nvSpPr>
              <p:cNvPr id="61" name="圆角矩形 60"/>
              <p:cNvSpPr/>
              <p:nvPr/>
            </p:nvSpPr>
            <p:spPr>
              <a:xfrm>
                <a:off x="3281202" y="2133795"/>
                <a:ext cx="516594" cy="522669"/>
              </a:xfrm>
              <a:prstGeom prst="roundRect">
                <a:avLst/>
              </a:prstGeom>
              <a:noFill/>
              <a:ln w="762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 dirty="0">
                  <a:solidFill>
                    <a:sysClr val="window" lastClr="FFFFFF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2" name="圆角矩形 61"/>
              <p:cNvSpPr/>
              <p:nvPr/>
            </p:nvSpPr>
            <p:spPr>
              <a:xfrm>
                <a:off x="3637002" y="2436575"/>
                <a:ext cx="594140" cy="600955"/>
              </a:xfrm>
              <a:prstGeom prst="roundRect">
                <a:avLst/>
              </a:prstGeom>
              <a:noFill/>
              <a:ln w="762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 dirty="0">
                  <a:solidFill>
                    <a:sysClr val="window" lastClr="FFFFFF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3" name="圆角矩形 62"/>
              <p:cNvSpPr/>
              <p:nvPr/>
            </p:nvSpPr>
            <p:spPr>
              <a:xfrm>
                <a:off x="4105700" y="2541339"/>
                <a:ext cx="595280" cy="600955"/>
              </a:xfrm>
              <a:prstGeom prst="roundRect">
                <a:avLst/>
              </a:prstGeom>
              <a:noFill/>
              <a:ln w="762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 dirty="0">
                  <a:solidFill>
                    <a:sysClr val="window" lastClr="FFFFFF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4" name="圆角矩形 63"/>
              <p:cNvSpPr/>
              <p:nvPr/>
            </p:nvSpPr>
            <p:spPr>
              <a:xfrm>
                <a:off x="3374713" y="2928161"/>
                <a:ext cx="517734" cy="521519"/>
              </a:xfrm>
              <a:prstGeom prst="roundRect">
                <a:avLst/>
              </a:prstGeom>
              <a:noFill/>
              <a:ln w="762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kern="0" dirty="0">
                  <a:solidFill>
                    <a:sysClr val="window" lastClr="FFFFFF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3855376" y="2854131"/>
                <a:ext cx="1085645" cy="1097146"/>
              </a:xfrm>
              <a:prstGeom prst="roundRect">
                <a:avLst/>
              </a:prstGeom>
              <a:solidFill>
                <a:schemeClr val="accent2"/>
              </a:solidFill>
              <a:ln w="25400" cap="flat" cmpd="sng" algn="ctr">
                <a:solidFill>
                  <a:schemeClr val="bg1"/>
                </a:solidFill>
                <a:prstDash val="solid"/>
              </a:ln>
              <a:effectLst/>
            </p:spPr>
            <p:txBody>
              <a:bodyPr lIns="0" rIns="0" anchor="ctr"/>
              <a:lstStyle/>
              <a:p>
                <a:pPr algn="ct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kern="0" dirty="0" smtClean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捐款有限</a:t>
                </a:r>
                <a:endParaRPr lang="en-US" altLang="zh-CN" sz="1400" kern="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 eaLnBrk="1" fontAlgn="auto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kern="0" dirty="0" smtClean="0">
                    <a:solidFill>
                      <a:srgbClr val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机会均等</a:t>
                </a:r>
                <a:endParaRPr lang="en-US" sz="14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6" name="TextBox 39"/>
            <p:cNvSpPr txBox="1"/>
            <p:nvPr/>
          </p:nvSpPr>
          <p:spPr>
            <a:xfrm>
              <a:off x="1633810" y="2671413"/>
              <a:ext cx="2449097" cy="1212640"/>
            </a:xfrm>
            <a:prstGeom prst="rect">
              <a:avLst/>
            </a:prstGeom>
            <a:noFill/>
            <a:effectLst/>
          </p:spPr>
          <p:txBody>
            <a:bodyPr wrap="square">
              <a:spAutoFit/>
            </a:bodyPr>
            <a:lstStyle/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 smtClean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  每家公益组织只能</a:t>
              </a:r>
              <a:endParaRPr lang="en-US" altLang="zh-CN" sz="1400" kern="0" dirty="0" smtClean="0">
                <a:solidFill>
                  <a:srgbClr val="30303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 smtClean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申请一个项目</a:t>
              </a:r>
              <a:endParaRPr lang="en-US" altLang="zh-CN" sz="1400" kern="0" dirty="0" smtClean="0">
                <a:solidFill>
                  <a:srgbClr val="30303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 smtClean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    往年已获资助项目</a:t>
              </a:r>
              <a:endParaRPr lang="en-US" altLang="zh-CN" sz="1400" kern="0" dirty="0" smtClean="0">
                <a:solidFill>
                  <a:srgbClr val="30303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400" kern="0" dirty="0" smtClean="0">
                  <a:solidFill>
                    <a:srgbClr val="30303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不能再次申请</a:t>
              </a:r>
              <a:endParaRPr lang="en-US" altLang="zh-CN" sz="1400" kern="0" dirty="0">
                <a:solidFill>
                  <a:srgbClr val="303030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1586240" y="3884053"/>
              <a:ext cx="2754241" cy="0"/>
            </a:xfrm>
            <a:prstGeom prst="line">
              <a:avLst/>
            </a:prstGeom>
            <a:ln>
              <a:solidFill>
                <a:schemeClr val="accent2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直接连接符 21"/>
          <p:cNvCxnSpPr/>
          <p:nvPr/>
        </p:nvCxnSpPr>
        <p:spPr>
          <a:xfrm>
            <a:off x="1835696" y="3961877"/>
            <a:ext cx="2754241" cy="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422805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899592" y="764704"/>
            <a:ext cx="4158464" cy="534453"/>
            <a:chOff x="657376" y="509863"/>
            <a:chExt cx="3727398" cy="534453"/>
          </a:xfrm>
        </p:grpSpPr>
        <p:sp>
          <p:nvSpPr>
            <p:cNvPr id="7" name="标题 1"/>
            <p:cNvSpPr txBox="1">
              <a:spLocks/>
            </p:cNvSpPr>
            <p:nvPr/>
          </p:nvSpPr>
          <p:spPr>
            <a:xfrm>
              <a:off x="766074" y="509863"/>
              <a:ext cx="3618700" cy="53445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chemeClr val="tx1"/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j-cs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i="1" noProof="0" dirty="0" smtClean="0">
                  <a:solidFill>
                    <a:sysClr val="windowText" lastClr="000000"/>
                  </a:solidFill>
                </a:rPr>
                <a:t>新资助项目工作安排</a:t>
              </a:r>
              <a:endParaRPr kumimoji="0" lang="zh-CN" altLang="en-US" sz="2000" b="0" i="1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657376" y="547221"/>
              <a:ext cx="99548" cy="49709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8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cxnSp>
        <p:nvCxnSpPr>
          <p:cNvPr id="9" name="直接连接符 8"/>
          <p:cNvCxnSpPr/>
          <p:nvPr/>
        </p:nvCxnSpPr>
        <p:spPr>
          <a:xfrm flipV="1">
            <a:off x="1043608" y="1299157"/>
            <a:ext cx="3675176" cy="2"/>
          </a:xfrm>
          <a:prstGeom prst="line">
            <a:avLst/>
          </a:prstGeom>
          <a:ln w="25400" cmpd="sng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矩形 29"/>
          <p:cNvSpPr/>
          <p:nvPr/>
        </p:nvSpPr>
        <p:spPr>
          <a:xfrm>
            <a:off x="467544" y="4286202"/>
            <a:ext cx="563848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57175" indent="304800">
              <a:lnSpc>
                <a:spcPct val="150000"/>
              </a:lnSpc>
              <a:spcAft>
                <a:spcPts val="0"/>
              </a:spcAft>
            </a:pP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根据项目的</a:t>
            </a:r>
            <a:r>
              <a:rPr lang="zh-CN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不同</a:t>
            </a:r>
            <a:r>
              <a:rPr lang="zh-CN" altLang="zh-CN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发展阶段和</a:t>
            </a:r>
            <a:r>
              <a:rPr lang="zh-CN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需求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</a:t>
            </a:r>
            <a:r>
              <a:rPr lang="zh-CN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设定</a:t>
            </a: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两级</a:t>
            </a:r>
            <a:r>
              <a:rPr lang="zh-CN" altLang="zh-CN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预算</a:t>
            </a:r>
            <a:r>
              <a:rPr lang="zh-CN" altLang="zh-CN" sz="16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额度：</a:t>
            </a:r>
            <a:endParaRPr lang="zh-CN" altLang="zh-CN" sz="1600" kern="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R="257175" indent="304800">
              <a:lnSpc>
                <a:spcPct val="150000"/>
              </a:lnSpc>
              <a:spcAft>
                <a:spcPts val="0"/>
              </a:spcAft>
            </a:pPr>
            <a:r>
              <a:rPr lang="en-US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cs typeface="宋体" panose="02010600030101010101" pitchFamily="2" charset="-122"/>
              </a:rPr>
              <a:t>1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．</a:t>
            </a:r>
            <a:r>
              <a:rPr lang="en-US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10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万元</a:t>
            </a:r>
            <a:r>
              <a:rPr lang="en-US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&lt;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项目预算≤</a:t>
            </a:r>
            <a:r>
              <a:rPr lang="en-US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20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万元，此为成熟项目的复制</a:t>
            </a: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：是机构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实施三年或以上的</a:t>
            </a: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项目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，已证明成效显著</a:t>
            </a: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，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本次申请</a:t>
            </a: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是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需</a:t>
            </a: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复制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到新</a:t>
            </a: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地方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。将由特邀评审会评审，预计资助</a:t>
            </a:r>
            <a:r>
              <a:rPr lang="en-US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5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个。</a:t>
            </a:r>
            <a:endParaRPr lang="zh-CN" altLang="zh-CN" sz="1400" kern="1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R="257175" indent="304800">
              <a:lnSpc>
                <a:spcPct val="150000"/>
              </a:lnSpc>
              <a:spcAft>
                <a:spcPts val="0"/>
              </a:spcAft>
            </a:pPr>
            <a:r>
              <a:rPr lang="en-US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cs typeface="宋体" panose="02010600030101010101" pitchFamily="2" charset="-122"/>
              </a:rPr>
              <a:t>2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．</a:t>
            </a:r>
            <a:r>
              <a:rPr lang="en-US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0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万元</a:t>
            </a:r>
            <a:r>
              <a:rPr lang="en-US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&lt;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项目预算≤</a:t>
            </a:r>
            <a:r>
              <a:rPr lang="en-US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10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万元</a:t>
            </a: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，</a:t>
            </a: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此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为尚处于探索阶段的项目。将由公众评审会评审，预计资助</a:t>
            </a:r>
            <a:r>
              <a:rPr lang="en-US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16-18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个。</a:t>
            </a:r>
            <a:endParaRPr lang="en-US" altLang="zh-CN" sz="14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  <a:p>
            <a:pPr marR="257175" indent="304800">
              <a:lnSpc>
                <a:spcPct val="150000"/>
              </a:lnSpc>
              <a:spcAft>
                <a:spcPts val="0"/>
              </a:spcAft>
            </a:pPr>
            <a:r>
              <a:rPr lang="zh-CN" altLang="en-US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注：具体资助项目数量以实际为准。</a:t>
            </a:r>
            <a:endParaRPr lang="en-US" altLang="zh-CN" sz="10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20995" y="4364551"/>
            <a:ext cx="2970895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57175">
              <a:lnSpc>
                <a:spcPct val="150000"/>
              </a:lnSpc>
              <a:spcAft>
                <a:spcPts val="0"/>
              </a:spcAft>
            </a:pPr>
            <a:r>
              <a:rPr lang="zh-CN" altLang="en-US" sz="16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项目评审会成员构成：</a:t>
            </a:r>
            <a:endParaRPr lang="en-US" altLang="zh-CN" sz="16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L="177800" marR="257175" indent="-17780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有专业特长并对公益有初步认识的捐赠人</a:t>
            </a: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代表</a:t>
            </a:r>
            <a:endParaRPr lang="en-US" altLang="zh-CN" sz="14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  <a:p>
            <a:pPr marL="177800" marR="257175" indent="-17780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在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儿童公益领域有丰富经验的研究者或实践</a:t>
            </a: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者</a:t>
            </a:r>
            <a:endParaRPr lang="en-US" altLang="zh-CN" sz="14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  <a:p>
            <a:pPr marL="177800" marR="257175" indent="-17780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联</a:t>
            </a:r>
            <a:r>
              <a:rPr lang="zh-CN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劝基金会</a:t>
            </a:r>
            <a:r>
              <a:rPr lang="zh-CN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代表</a:t>
            </a:r>
            <a:endParaRPr lang="en-US" altLang="zh-CN" sz="14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 flipV="1">
            <a:off x="5995546" y="4289613"/>
            <a:ext cx="0" cy="2091715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589696" y="1412776"/>
            <a:ext cx="8258175" cy="2804830"/>
            <a:chOff x="589696" y="1412776"/>
            <a:chExt cx="8258175" cy="2804830"/>
          </a:xfrm>
        </p:grpSpPr>
        <p:grpSp>
          <p:nvGrpSpPr>
            <p:cNvPr id="2" name="组合 1"/>
            <p:cNvGrpSpPr/>
            <p:nvPr/>
          </p:nvGrpSpPr>
          <p:grpSpPr>
            <a:xfrm>
              <a:off x="589696" y="1412776"/>
              <a:ext cx="8258175" cy="2804830"/>
              <a:chOff x="589696" y="1412776"/>
              <a:chExt cx="8258175" cy="2804830"/>
            </a:xfrm>
          </p:grpSpPr>
          <p:cxnSp>
            <p:nvCxnSpPr>
              <p:cNvPr id="33" name="直接连接符 32"/>
              <p:cNvCxnSpPr/>
              <p:nvPr/>
            </p:nvCxnSpPr>
            <p:spPr>
              <a:xfrm>
                <a:off x="4644008" y="1700808"/>
                <a:ext cx="0" cy="1082526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>
                <a:stCxn id="29" idx="1"/>
              </p:cNvCxnSpPr>
              <p:nvPr/>
            </p:nvCxnSpPr>
            <p:spPr>
              <a:xfrm flipV="1">
                <a:off x="2249178" y="2947508"/>
                <a:ext cx="0" cy="946933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1457090" y="1696661"/>
                <a:ext cx="0" cy="1082526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 flipV="1">
                <a:off x="6923821" y="2825476"/>
                <a:ext cx="1" cy="1033831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KSO_GT6"/>
              <p:cNvSpPr txBox="1">
                <a:spLocks noChangeArrowheads="1"/>
              </p:cNvSpPr>
              <p:nvPr/>
            </p:nvSpPr>
            <p:spPr bwMode="auto">
              <a:xfrm>
                <a:off x="6923822" y="3643283"/>
                <a:ext cx="1162050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fontAlgn="auto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一年期</a:t>
                </a:r>
                <a:endPara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16" name="KSO_GT4"/>
              <p:cNvSpPr txBox="1">
                <a:spLocks noChangeArrowheads="1"/>
              </p:cNvSpPr>
              <p:nvPr/>
            </p:nvSpPr>
            <p:spPr bwMode="auto">
              <a:xfrm>
                <a:off x="4644007" y="1412776"/>
                <a:ext cx="888595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5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月</a:t>
                </a:r>
                <a:r>
                  <a:rPr lang="en-US" altLang="zh-CN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23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日</a:t>
                </a:r>
                <a:endPara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至</a:t>
                </a:r>
                <a:endPara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6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月</a:t>
                </a:r>
                <a:r>
                  <a:rPr lang="en-US" altLang="zh-CN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21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日</a:t>
                </a:r>
                <a:r>
                  <a:rPr lang="en-US" altLang="zh-CN" sz="1400" baseline="30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1</a:t>
                </a:r>
                <a:endPara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17" name="KSO_GT2"/>
              <p:cNvSpPr txBox="1">
                <a:spLocks noChangeArrowheads="1"/>
              </p:cNvSpPr>
              <p:nvPr/>
            </p:nvSpPr>
            <p:spPr bwMode="auto">
              <a:xfrm>
                <a:off x="1457091" y="1540229"/>
                <a:ext cx="838200" cy="430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2015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年</a:t>
                </a:r>
                <a:endPara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1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月</a:t>
                </a:r>
                <a:r>
                  <a:rPr lang="en-US" altLang="zh-CN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20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日</a:t>
                </a:r>
                <a:endPara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18" name="五边形 17"/>
              <p:cNvSpPr/>
              <p:nvPr/>
            </p:nvSpPr>
            <p:spPr bwMode="auto">
              <a:xfrm>
                <a:off x="589696" y="2090928"/>
                <a:ext cx="8258175" cy="701675"/>
              </a:xfrm>
              <a:prstGeom prst="homePlate">
                <a:avLst/>
              </a:prstGeom>
              <a:solidFill>
                <a:schemeClr val="bg1">
                  <a:lumMod val="8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dirty="0">
                  <a:solidFill>
                    <a:srgbClr val="4D4D4D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6923822" y="2119503"/>
                <a:ext cx="1162049" cy="646113"/>
              </a:xfrm>
              <a:prstGeom prst="roundRect">
                <a:avLst/>
              </a:prstGeom>
              <a:solidFill>
                <a:schemeClr val="bg1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b="1" dirty="0" smtClean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拨付资助款</a:t>
                </a:r>
                <a:endParaRPr lang="en-US" altLang="zh-CN" sz="1400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b="1" dirty="0" smtClean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监测评估</a:t>
                </a:r>
                <a:endParaRPr lang="zh-CN" altLang="en-US" sz="1400" b="1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0" name="圆角矩形 19"/>
              <p:cNvSpPr/>
              <p:nvPr/>
            </p:nvSpPr>
            <p:spPr bwMode="auto">
              <a:xfrm>
                <a:off x="1457090" y="2119503"/>
                <a:ext cx="838200" cy="646113"/>
              </a:xfrm>
              <a:prstGeom prst="roundRect">
                <a:avLst/>
              </a:prstGeom>
              <a:solidFill>
                <a:schemeClr val="bg1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1" fontAlgn="auto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b="1" dirty="0" smtClean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项目征集公告</a:t>
                </a:r>
                <a:endParaRPr lang="zh-CN" altLang="en-US" sz="1400" b="1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1" name="五边形 20"/>
              <p:cNvSpPr/>
              <p:nvPr/>
            </p:nvSpPr>
            <p:spPr bwMode="auto">
              <a:xfrm>
                <a:off x="589696" y="2814083"/>
                <a:ext cx="8258175" cy="701675"/>
              </a:xfrm>
              <a:prstGeom prst="homePlate">
                <a:avLst/>
              </a:prstGeom>
              <a:solidFill>
                <a:schemeClr val="bg1">
                  <a:lumMod val="8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900" dirty="0">
                  <a:solidFill>
                    <a:srgbClr val="4D4D4D"/>
                  </a:solidFill>
                  <a:latin typeface="微软雅黑" pitchFamily="34" charset="-122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6923822" y="2842658"/>
                <a:ext cx="1162049" cy="646113"/>
              </a:xfrm>
              <a:prstGeom prst="roundRect">
                <a:avLst/>
              </a:prstGeom>
              <a:solidFill>
                <a:schemeClr val="bg1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b="1" dirty="0" smtClean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定期沟通 </a:t>
                </a:r>
                <a:endParaRPr lang="en-US" altLang="zh-CN" sz="1400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b="1" dirty="0" smtClean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进展公示</a:t>
                </a:r>
                <a:endParaRPr lang="zh-CN" altLang="en-US" sz="1400" b="1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3" name="圆角矩形 22"/>
              <p:cNvSpPr/>
              <p:nvPr/>
            </p:nvSpPr>
            <p:spPr bwMode="auto">
              <a:xfrm>
                <a:off x="5777570" y="2119503"/>
                <a:ext cx="801513" cy="1369268"/>
              </a:xfrm>
              <a:prstGeom prst="roundRect">
                <a:avLst/>
              </a:prstGeom>
              <a:solidFill>
                <a:schemeClr val="accent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1" fontAlgn="auto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签订</a:t>
                </a:r>
                <a:endPara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  <a:p>
                <a:pPr algn="ctr" eaLnBrk="1" fontAlgn="auto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资助</a:t>
                </a:r>
                <a:endPara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  <a:p>
                <a:pPr algn="ctr" eaLnBrk="1" fontAlgn="auto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协议</a:t>
                </a:r>
                <a:endPara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 bwMode="auto">
              <a:xfrm>
                <a:off x="3473314" y="2119503"/>
                <a:ext cx="881265" cy="1369268"/>
              </a:xfrm>
              <a:prstGeom prst="roundRect">
                <a:avLst/>
              </a:prstGeom>
              <a:solidFill>
                <a:schemeClr val="accent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eaLnBrk="1" fontAlgn="auto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项目初审</a:t>
                </a:r>
                <a:endPara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  <a:p>
                <a:pPr algn="ctr" eaLnBrk="1" fontAlgn="auto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b="1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尽职调查</a:t>
                </a:r>
                <a:endPara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圆角矩形 24"/>
              <p:cNvSpPr/>
              <p:nvPr/>
            </p:nvSpPr>
            <p:spPr bwMode="auto">
              <a:xfrm>
                <a:off x="2278596" y="2842658"/>
                <a:ext cx="906686" cy="646113"/>
              </a:xfrm>
              <a:prstGeom prst="roundRect">
                <a:avLst/>
              </a:prstGeom>
              <a:solidFill>
                <a:schemeClr val="bg1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b="1" dirty="0" smtClean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在线提交</a:t>
                </a:r>
                <a:endParaRPr lang="en-US" altLang="zh-CN" sz="1400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b="1" dirty="0" smtClean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项目申请</a:t>
                </a:r>
                <a:endParaRPr lang="zh-CN" altLang="en-US" sz="1400" b="1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6" name="圆角矩形 25"/>
              <p:cNvSpPr/>
              <p:nvPr/>
            </p:nvSpPr>
            <p:spPr bwMode="auto">
              <a:xfrm>
                <a:off x="4686982" y="2119503"/>
                <a:ext cx="730548" cy="1369268"/>
              </a:xfrm>
              <a:prstGeom prst="roundRect">
                <a:avLst/>
              </a:prstGeom>
              <a:solidFill>
                <a:schemeClr val="bg1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b="1" dirty="0" smtClean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项目</a:t>
                </a:r>
                <a:endParaRPr lang="en-US" altLang="zh-CN" sz="1400" b="1" dirty="0" smtClean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1400" b="1" dirty="0" smtClean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评审</a:t>
                </a:r>
                <a:endParaRPr lang="zh-CN" altLang="en-US" sz="1400" b="1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690738" y="2285674"/>
                <a:ext cx="86409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联劝</a:t>
                </a:r>
                <a:endPara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699283" y="2841754"/>
                <a:ext cx="86409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公益</a:t>
                </a:r>
                <a:endParaRPr lang="en-US" altLang="zh-CN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r>
                  <a:rPr lang="zh-CN" altLang="en-US" sz="16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组织</a:t>
                </a:r>
                <a:endPara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KSO_GT2"/>
              <p:cNvSpPr txBox="1">
                <a:spLocks noChangeArrowheads="1"/>
              </p:cNvSpPr>
              <p:nvPr/>
            </p:nvSpPr>
            <p:spPr bwMode="auto">
              <a:xfrm>
                <a:off x="2249178" y="3571275"/>
                <a:ext cx="838200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b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2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月</a:t>
                </a:r>
                <a:r>
                  <a:rPr lang="en-US" altLang="zh-CN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25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日</a:t>
                </a:r>
                <a:endPara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至</a:t>
                </a:r>
                <a:endParaRPr lang="en-US" altLang="zh-CN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3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月</a:t>
                </a:r>
                <a:r>
                  <a:rPr lang="en-US" altLang="zh-CN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31</a:t>
                </a:r>
                <a:r>
                  <a:rPr lang="zh-CN" altLang="en-US" sz="14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日</a:t>
                </a:r>
                <a:endPara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  <p:sp>
          <p:nvSpPr>
            <p:cNvPr id="3" name="文本框 2"/>
            <p:cNvSpPr txBox="1"/>
            <p:nvPr/>
          </p:nvSpPr>
          <p:spPr>
            <a:xfrm>
              <a:off x="6300192" y="3966448"/>
              <a:ext cx="231518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注</a:t>
              </a:r>
              <a:r>
                <a:rPr lang="en-US" altLang="zh-CN" sz="1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1</a:t>
              </a:r>
              <a:r>
                <a:rPr lang="zh-CN" altLang="en-US" sz="10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：具体评审时间以实际为</a:t>
              </a:r>
              <a:r>
                <a:rPr lang="zh-CN" altLang="en-US" sz="10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准</a:t>
              </a:r>
              <a:endParaRPr lang="zh-CN" altLang="zh-CN" sz="100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531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/>
          </p:cNvSpPr>
          <p:nvPr/>
        </p:nvSpPr>
        <p:spPr>
          <a:xfrm>
            <a:off x="1020861" y="692696"/>
            <a:ext cx="5824986" cy="5344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i="1" noProof="0" dirty="0" smtClean="0">
                <a:solidFill>
                  <a:sysClr val="windowText" lastClr="000000"/>
                </a:solidFill>
              </a:rPr>
              <a:t>获资助项目遵循</a:t>
            </a:r>
            <a:r>
              <a:rPr lang="en-US" altLang="zh-CN" i="1" noProof="0" dirty="0" smtClean="0">
                <a:solidFill>
                  <a:sysClr val="windowText" lastClr="000000"/>
                </a:solidFill>
              </a:rPr>
              <a:t>1</a:t>
            </a:r>
            <a:r>
              <a:rPr lang="zh-CN" altLang="en-US" sz="2400" i="1" noProof="0" dirty="0" smtClean="0">
                <a:solidFill>
                  <a:sysClr val="windowText" lastClr="000000"/>
                </a:solidFill>
              </a:rPr>
              <a:t>份严格标准</a:t>
            </a:r>
            <a:endParaRPr kumimoji="0" lang="zh-CN" altLang="en-US" sz="2400" b="0" i="1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99592" y="802062"/>
            <a:ext cx="111061" cy="49709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8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1043608" y="1299157"/>
            <a:ext cx="4040516" cy="2"/>
          </a:xfrm>
          <a:prstGeom prst="line">
            <a:avLst/>
          </a:prstGeom>
          <a:ln w="25400" cmpd="sng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899592" y="1827981"/>
            <a:ext cx="74888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57175" indent="304800">
              <a:lnSpc>
                <a:spcPct val="150000"/>
              </a:lnSpc>
              <a:spcAft>
                <a:spcPts val="0"/>
              </a:spcAft>
            </a:pP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至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2014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年中，“一个鸡蛋的暴走”筹款已超过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1300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万，通过公开征集评审资助服务项目已是第三年，承载着无数捐赠人和公益同行对的善款使用的殷切期盼。</a:t>
            </a:r>
            <a:endParaRPr lang="en-US" altLang="zh-CN" sz="1400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indent="304800">
              <a:lnSpc>
                <a:spcPct val="150000"/>
              </a:lnSpc>
              <a:spcAft>
                <a:spcPts val="0"/>
              </a:spcAft>
            </a:pPr>
            <a:r>
              <a:rPr lang="en-US" altLang="zh-CN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2014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年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7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月，联劝发布了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《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资助项目管理办法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》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，对自主资助项目的实施管理作出了明确、系统的要求，涵盖以下方面：</a:t>
            </a:r>
            <a:endParaRPr lang="zh-CN" altLang="zh-CN" sz="1400" kern="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1475656" y="3861048"/>
            <a:ext cx="5904656" cy="1727446"/>
            <a:chOff x="1002900" y="3861048"/>
            <a:chExt cx="7038514" cy="1727446"/>
          </a:xfrm>
        </p:grpSpPr>
        <p:sp>
          <p:nvSpPr>
            <p:cNvPr id="13" name="AutoShape 3"/>
            <p:cNvSpPr>
              <a:spLocks noChangeArrowheads="1"/>
            </p:cNvSpPr>
            <p:nvPr/>
          </p:nvSpPr>
          <p:spPr bwMode="auto">
            <a:xfrm rot="16200000">
              <a:off x="1814221" y="4624692"/>
              <a:ext cx="1718087" cy="202487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665 w 21600"/>
                <a:gd name="T13" fmla="*/ 2665 h 21600"/>
                <a:gd name="T14" fmla="*/ 18935 w 21600"/>
                <a:gd name="T15" fmla="*/ 189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730" y="21600"/>
                  </a:lnTo>
                  <a:lnTo>
                    <a:pt x="1987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24000">
                  <a:schemeClr val="accent2">
                    <a:lumMod val="60000"/>
                    <a:lumOff val="4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0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13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KSO_GT1"/>
            <p:cNvSpPr/>
            <p:nvPr/>
          </p:nvSpPr>
          <p:spPr>
            <a:xfrm>
              <a:off x="1002900" y="3863828"/>
              <a:ext cx="1554324" cy="1724666"/>
            </a:xfrm>
            <a:custGeom>
              <a:avLst/>
              <a:gdLst/>
              <a:ahLst/>
              <a:cxnLst/>
              <a:rect l="l" t="t" r="r" b="b"/>
              <a:pathLst>
                <a:path w="2144712" h="2913062">
                  <a:moveTo>
                    <a:pt x="2144712" y="0"/>
                  </a:moveTo>
                  <a:lnTo>
                    <a:pt x="2144712" y="2913062"/>
                  </a:lnTo>
                  <a:lnTo>
                    <a:pt x="0" y="2619329"/>
                  </a:lnTo>
                  <a:lnTo>
                    <a:pt x="0" y="293734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tIns="305100" anchor="t"/>
            <a:lstStyle/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财务管理</a:t>
              </a:r>
              <a:endParaRPr lang="en-US" altLang="zh-CN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设立专账</a:t>
              </a:r>
              <a:endParaRPr lang="en-US" altLang="zh-CN" sz="1400" dirty="0" smtClean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规范列支</a:t>
              </a:r>
              <a:endParaRPr lang="zh-CN" altLang="en-US" sz="1400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KSO_GN1"/>
            <p:cNvSpPr txBox="1">
              <a:spLocks noChangeArrowheads="1"/>
            </p:cNvSpPr>
            <p:nvPr/>
          </p:nvSpPr>
          <p:spPr bwMode="auto">
            <a:xfrm>
              <a:off x="2005845" y="4975427"/>
              <a:ext cx="465991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b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6" name="AutoShape 5"/>
            <p:cNvSpPr>
              <a:spLocks noChangeArrowheads="1"/>
            </p:cNvSpPr>
            <p:nvPr/>
          </p:nvSpPr>
          <p:spPr bwMode="auto">
            <a:xfrm rot="16200000">
              <a:off x="3575860" y="4618848"/>
              <a:ext cx="1718087" cy="202487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665 w 21600"/>
                <a:gd name="T13" fmla="*/ 2665 h 21600"/>
                <a:gd name="T14" fmla="*/ 18935 w 21600"/>
                <a:gd name="T15" fmla="*/ 189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730" y="21600"/>
                  </a:lnTo>
                  <a:lnTo>
                    <a:pt x="1987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D5D5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13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AutoShape 7"/>
            <p:cNvSpPr>
              <a:spLocks noChangeArrowheads="1"/>
            </p:cNvSpPr>
            <p:nvPr/>
          </p:nvSpPr>
          <p:spPr bwMode="auto">
            <a:xfrm rot="16200000">
              <a:off x="5343709" y="4618848"/>
              <a:ext cx="1718087" cy="202487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665 w 21600"/>
                <a:gd name="T13" fmla="*/ 2665 h 21600"/>
                <a:gd name="T14" fmla="*/ 18935 w 21600"/>
                <a:gd name="T15" fmla="*/ 189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730" y="21600"/>
                  </a:lnTo>
                  <a:lnTo>
                    <a:pt x="1987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24000">
                  <a:schemeClr val="accent2">
                    <a:lumMod val="60000"/>
                    <a:lumOff val="4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endParaRPr lang="zh-CN" altLang="en-US" sz="13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KSO_GT3"/>
            <p:cNvSpPr/>
            <p:nvPr/>
          </p:nvSpPr>
          <p:spPr>
            <a:xfrm>
              <a:off x="4527132" y="3861493"/>
              <a:ext cx="1554324" cy="1724666"/>
            </a:xfrm>
            <a:custGeom>
              <a:avLst/>
              <a:gdLst/>
              <a:ahLst/>
              <a:cxnLst/>
              <a:rect l="l" t="t" r="r" b="b"/>
              <a:pathLst>
                <a:path w="2144712" h="2913062">
                  <a:moveTo>
                    <a:pt x="2144712" y="0"/>
                  </a:moveTo>
                  <a:lnTo>
                    <a:pt x="2144712" y="2913062"/>
                  </a:lnTo>
                  <a:lnTo>
                    <a:pt x="0" y="2619329"/>
                  </a:lnTo>
                  <a:lnTo>
                    <a:pt x="0" y="293734"/>
                  </a:lnTo>
                  <a:close/>
                </a:path>
              </a:pathLst>
            </a:custGeom>
            <a:solidFill>
              <a:schemeClr val="accent2"/>
            </a:solidFill>
            <a:ln w="3175" algn="ctr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vert="horz" wrap="none" tIns="305100" anchor="t"/>
            <a:lstStyle/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监督透明</a:t>
              </a:r>
              <a:endParaRPr lang="en-US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配合评估</a:t>
              </a:r>
              <a:endParaRPr lang="en-US" altLang="zh-CN" sz="1400" dirty="0" smtClean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主动公示</a:t>
              </a:r>
              <a:endParaRPr lang="zh-CN" altLang="en-US" sz="1400" dirty="0">
                <a:solidFill>
                  <a:srgbClr val="7D7D7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KSO_GT2"/>
            <p:cNvSpPr/>
            <p:nvPr/>
          </p:nvSpPr>
          <p:spPr>
            <a:xfrm>
              <a:off x="2768300" y="3861493"/>
              <a:ext cx="1554324" cy="1724666"/>
            </a:xfrm>
            <a:custGeom>
              <a:avLst/>
              <a:gdLst/>
              <a:ahLst/>
              <a:cxnLst/>
              <a:rect l="l" t="t" r="r" b="b"/>
              <a:pathLst>
                <a:path w="2144712" h="2913062">
                  <a:moveTo>
                    <a:pt x="2144712" y="0"/>
                  </a:moveTo>
                  <a:lnTo>
                    <a:pt x="2144712" y="2913062"/>
                  </a:lnTo>
                  <a:lnTo>
                    <a:pt x="0" y="2619329"/>
                  </a:lnTo>
                  <a:lnTo>
                    <a:pt x="0" y="2937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3175" algn="ctr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vert="horz" wrap="none" tIns="305100" anchor="t"/>
            <a:lstStyle/>
            <a:p>
              <a:pPr lvl="0">
                <a:lnSpc>
                  <a:spcPct val="150000"/>
                </a:lnSpc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活动</a:t>
              </a:r>
              <a:r>
                <a:rPr lang="zh-CN" altLang="en-US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管理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lvl="0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档案归类</a:t>
              </a:r>
              <a:endPara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 lvl="0"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重视反馈</a:t>
              </a:r>
              <a:endParaRPr lang="zh-CN" altLang="en-US" sz="1400" dirty="0">
                <a:solidFill>
                  <a:srgbClr val="7D7D7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KSO_GN3"/>
            <p:cNvSpPr txBox="1">
              <a:spLocks noChangeArrowheads="1"/>
            </p:cNvSpPr>
            <p:nvPr/>
          </p:nvSpPr>
          <p:spPr bwMode="auto">
            <a:xfrm>
              <a:off x="5665897" y="4978098"/>
              <a:ext cx="365858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b">
              <a:spAutoFit/>
            </a:bodyPr>
            <a:lstStyle>
              <a:defPPr>
                <a:defRPr lang="zh-CN"/>
              </a:defPPr>
              <a:lvl1pPr algn="r" eaLnBrk="1" hangingPunct="1">
                <a:spcBef>
                  <a:spcPct val="50000"/>
                </a:spcBef>
                <a:defRPr sz="5400">
                  <a:solidFill>
                    <a:srgbClr val="7D7D7D"/>
                  </a:solidFill>
                  <a:latin typeface="Impact" pitchFamily="34" charset="0"/>
                  <a:ea typeface="微软雅黑" pitchFamily="34" charset="-122"/>
                </a:defRPr>
              </a:lvl1pPr>
              <a:lvl2pPr marL="742950" indent="-285750" eaLnBrk="0" hangingPunct="0"/>
              <a:lvl3pPr marL="1143000" indent="-228600" eaLnBrk="0" hangingPunct="0"/>
              <a:lvl4pPr marL="1600200" indent="-228600" eaLnBrk="0" hangingPunct="0"/>
              <a:lvl5pPr marL="2057400" indent="-228600" eaLnBrk="0" hangingPunct="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anose="020B0503020204020204" pitchFamily="34" charset="-122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21" name="KSO_GN2"/>
            <p:cNvSpPr txBox="1">
              <a:spLocks noChangeArrowheads="1"/>
            </p:cNvSpPr>
            <p:nvPr/>
          </p:nvSpPr>
          <p:spPr bwMode="auto">
            <a:xfrm>
              <a:off x="3890686" y="5074153"/>
              <a:ext cx="365858" cy="4777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b">
              <a:spAutoFit/>
            </a:bodyPr>
            <a:lstStyle>
              <a:defPPr>
                <a:defRPr lang="zh-CN"/>
              </a:defPPr>
              <a:lvl1pPr algn="r" eaLnBrk="1" hangingPunct="1">
                <a:spcBef>
                  <a:spcPct val="50000"/>
                </a:spcBef>
                <a:defRPr sz="5400">
                  <a:solidFill>
                    <a:srgbClr val="7D7D7D"/>
                  </a:solidFill>
                  <a:latin typeface="Impact" pitchFamily="34" charset="0"/>
                  <a:ea typeface="微软雅黑" pitchFamily="34" charset="-122"/>
                </a:defRPr>
              </a:lvl1pPr>
              <a:lvl2pPr marL="742950" indent="-285750" eaLnBrk="0" hangingPunct="0"/>
              <a:lvl3pPr marL="1143000" indent="-228600" eaLnBrk="0" hangingPunct="0"/>
              <a:lvl4pPr marL="1600200" indent="-228600" eaLnBrk="0" hangingPunct="0"/>
              <a:lvl5pPr marL="2057400" indent="-228600" eaLnBrk="0" hangingPunct="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en-US" altLang="zh-CN" sz="3200" b="1" dirty="0">
                  <a:latin typeface="微软雅黑" panose="020B0503020204020204" pitchFamily="34" charset="-122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22" name="KSO_GT3"/>
            <p:cNvSpPr/>
            <p:nvPr/>
          </p:nvSpPr>
          <p:spPr>
            <a:xfrm>
              <a:off x="6265553" y="3861493"/>
              <a:ext cx="1554324" cy="1724666"/>
            </a:xfrm>
            <a:custGeom>
              <a:avLst/>
              <a:gdLst/>
              <a:ahLst/>
              <a:cxnLst/>
              <a:rect l="l" t="t" r="r" b="b"/>
              <a:pathLst>
                <a:path w="2144712" h="2913062">
                  <a:moveTo>
                    <a:pt x="2144712" y="0"/>
                  </a:moveTo>
                  <a:lnTo>
                    <a:pt x="2144712" y="2913062"/>
                  </a:lnTo>
                  <a:lnTo>
                    <a:pt x="0" y="2619329"/>
                  </a:lnTo>
                  <a:lnTo>
                    <a:pt x="0" y="2937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3175" algn="ctr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vert="horz" wrap="none" tIns="305100" anchor="t"/>
            <a:lstStyle/>
            <a:p>
              <a:pPr>
                <a:lnSpc>
                  <a:spcPct val="150000"/>
                </a:lnSpc>
              </a:pPr>
              <a:r>
                <a:rPr lang="zh-CN" altLang="en-US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风险管控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沟通机制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互相尊重</a:t>
              </a:r>
              <a:endParaRPr lang="zh-CN" altLang="en-US" sz="1400" dirty="0">
                <a:solidFill>
                  <a:srgbClr val="7D7D7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KSO_GN3"/>
            <p:cNvSpPr txBox="1">
              <a:spLocks noChangeArrowheads="1"/>
            </p:cNvSpPr>
            <p:nvPr/>
          </p:nvSpPr>
          <p:spPr bwMode="auto">
            <a:xfrm>
              <a:off x="7404318" y="5085155"/>
              <a:ext cx="365858" cy="4777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b">
              <a:spAutoFit/>
            </a:bodyPr>
            <a:lstStyle>
              <a:defPPr>
                <a:defRPr lang="zh-CN"/>
              </a:defPPr>
              <a:lvl1pPr algn="r" eaLnBrk="1" hangingPunct="1">
                <a:spcBef>
                  <a:spcPct val="50000"/>
                </a:spcBef>
                <a:defRPr sz="5400">
                  <a:solidFill>
                    <a:srgbClr val="7D7D7D"/>
                  </a:solidFill>
                  <a:latin typeface="Impact" pitchFamily="34" charset="0"/>
                  <a:ea typeface="微软雅黑" pitchFamily="34" charset="-122"/>
                </a:defRPr>
              </a:lvl1pPr>
              <a:lvl2pPr marL="742950" indent="-285750" eaLnBrk="0" hangingPunct="0"/>
              <a:lvl3pPr marL="1143000" indent="-228600" eaLnBrk="0" hangingPunct="0"/>
              <a:lvl4pPr marL="1600200" indent="-228600" eaLnBrk="0" hangingPunct="0"/>
              <a:lvl5pPr marL="2057400" indent="-228600" eaLnBrk="0" hangingPunct="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en-US" altLang="zh-CN" sz="3200" b="1" dirty="0" smtClean="0">
                  <a:latin typeface="微软雅黑" panose="020B0503020204020204" pitchFamily="34" charset="-122"/>
                  <a:cs typeface="Arial" panose="020B0604020202020204" pitchFamily="34" charset="0"/>
                </a:rPr>
                <a:t>4</a:t>
              </a:r>
              <a:endParaRPr lang="en-US" altLang="zh-CN" sz="3200" b="1" dirty="0">
                <a:latin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4" name="AutoShape 7"/>
            <p:cNvSpPr>
              <a:spLocks noChangeArrowheads="1"/>
            </p:cNvSpPr>
            <p:nvPr/>
          </p:nvSpPr>
          <p:spPr bwMode="auto">
            <a:xfrm rot="16200000">
              <a:off x="7081127" y="4618848"/>
              <a:ext cx="1718087" cy="202487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665 w 21600"/>
                <a:gd name="T13" fmla="*/ 2665 h 21600"/>
                <a:gd name="T14" fmla="*/ 18935 w 21600"/>
                <a:gd name="T15" fmla="*/ 189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730" y="21600"/>
                  </a:lnTo>
                  <a:lnTo>
                    <a:pt x="1987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D5D5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endParaRPr lang="zh-CN" altLang="en-US" sz="13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287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6258"/>
              </p:ext>
            </p:extLst>
          </p:nvPr>
        </p:nvGraphicFramePr>
        <p:xfrm>
          <a:off x="4211961" y="3017960"/>
          <a:ext cx="4464495" cy="227646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75"/>
                <a:gridCol w="2160240"/>
                <a:gridCol w="720080"/>
              </a:tblGrid>
              <a:tr h="42548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2015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年鸡蛋暴走善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款计划表（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万元）</a:t>
                      </a:r>
                      <a:endParaRPr lang="zh-CN" altLang="en-US" sz="105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b="1" i="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639</a:t>
                      </a:r>
                      <a:endParaRPr lang="en-US" altLang="zh-CN" sz="11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31754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资助“一个鸡蛋”项目</a:t>
                      </a:r>
                      <a:endParaRPr lang="zh-CN" altLang="en-US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80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8536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持续资助</a:t>
                      </a:r>
                      <a:b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</a:br>
                      <a:r>
                        <a:rPr lang="zh-CN" altLang="en-US" sz="10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（除“一个鸡蛋”项目）</a:t>
                      </a:r>
                      <a:endParaRPr lang="zh-CN" altLang="en-US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资助的第三年</a:t>
                      </a:r>
                      <a:r>
                        <a:rPr lang="en-US" altLang="zh-CN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</a:t>
                      </a:r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个*</a:t>
                      </a:r>
                      <a:r>
                        <a:rPr lang="en-US" altLang="zh-CN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</a:t>
                      </a:r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endParaRPr lang="zh-CN" altLang="en-US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80</a:t>
                      </a:r>
                      <a:endParaRPr lang="en-US" altLang="zh-CN" sz="11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资助的第二年</a:t>
                      </a:r>
                      <a:r>
                        <a:rPr lang="en-US" altLang="zh-CN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个*</a:t>
                      </a:r>
                      <a:r>
                        <a:rPr lang="en-US" altLang="zh-CN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12</a:t>
                      </a:r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endParaRPr lang="zh-CN" altLang="en-US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180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0764"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新资助</a:t>
                      </a:r>
                      <a:endParaRPr lang="zh-CN" altLang="en-US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第一年</a:t>
                      </a:r>
                      <a:endParaRPr lang="en-US" altLang="zh-CN" sz="1100" u="none" strike="noStrike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l" fontAlgn="ctr"/>
                      <a:r>
                        <a:rPr lang="zh-CN" altLang="en-US" sz="100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</a:t>
                      </a:r>
                      <a:r>
                        <a:rPr lang="en-US" altLang="zh-CN" sz="10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</a:t>
                      </a:r>
                      <a:r>
                        <a:rPr lang="zh-CN" altLang="en-US" sz="10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万及以内，预计</a:t>
                      </a:r>
                      <a:r>
                        <a:rPr lang="en-US" altLang="zh-CN" sz="100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16-18</a:t>
                      </a:r>
                      <a:r>
                        <a:rPr lang="zh-CN" altLang="en-US" sz="10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个）</a:t>
                      </a:r>
                      <a:endParaRPr lang="zh-CN" altLang="en-US" sz="10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161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99277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第一年</a:t>
                      </a:r>
                      <a:endParaRPr lang="en-US" altLang="zh-CN" sz="1100" u="none" strike="noStrike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l" fontAlgn="ctr"/>
                      <a:r>
                        <a:rPr lang="zh-CN" altLang="en-US" sz="100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</a:t>
                      </a:r>
                      <a:r>
                        <a:rPr lang="en-US" altLang="zh-CN" sz="10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10-20</a:t>
                      </a:r>
                      <a:r>
                        <a:rPr lang="zh-CN" altLang="en-US" sz="10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万，预计</a:t>
                      </a:r>
                      <a:r>
                        <a:rPr lang="en-US" altLang="zh-CN" sz="10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r>
                        <a:rPr lang="zh-CN" altLang="en-US" sz="10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个）</a:t>
                      </a:r>
                      <a:endParaRPr lang="zh-CN" altLang="en-US" sz="10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100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6" name="组合 5"/>
          <p:cNvGrpSpPr/>
          <p:nvPr/>
        </p:nvGrpSpPr>
        <p:grpSpPr>
          <a:xfrm>
            <a:off x="899592" y="620688"/>
            <a:ext cx="4464495" cy="678472"/>
            <a:chOff x="899592" y="620688"/>
            <a:chExt cx="4464495" cy="678472"/>
          </a:xfrm>
        </p:grpSpPr>
        <p:grpSp>
          <p:nvGrpSpPr>
            <p:cNvPr id="7" name="组合 6"/>
            <p:cNvGrpSpPr/>
            <p:nvPr/>
          </p:nvGrpSpPr>
          <p:grpSpPr>
            <a:xfrm>
              <a:off x="899592" y="620688"/>
              <a:ext cx="4464495" cy="678469"/>
              <a:chOff x="657376" y="365847"/>
              <a:chExt cx="4001706" cy="678469"/>
            </a:xfrm>
          </p:grpSpPr>
          <p:sp>
            <p:nvSpPr>
              <p:cNvPr id="9" name="标题 1"/>
              <p:cNvSpPr txBox="1">
                <a:spLocks/>
              </p:cNvSpPr>
              <p:nvPr/>
            </p:nvSpPr>
            <p:spPr>
              <a:xfrm>
                <a:off x="766074" y="365847"/>
                <a:ext cx="3893008" cy="534453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kern="1200">
                    <a:solidFill>
                      <a:schemeClr val="tx1"/>
                    </a:solidFill>
                    <a:latin typeface="幼圆" panose="02010509060101010101" pitchFamily="49" charset="-122"/>
                    <a:ea typeface="幼圆" panose="02010509060101010101" pitchFamily="49" charset="-122"/>
                    <a:cs typeface="+mj-cs"/>
                  </a:defRPr>
                </a:lvl1pPr>
              </a:lstStyle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zh-CN" altLang="en-US" sz="2400" i="1" dirty="0">
                    <a:solidFill>
                      <a:sysClr val="windowText" lastClr="000000"/>
                    </a:solidFill>
                  </a:rPr>
                  <a:t>有</a:t>
                </a:r>
                <a:r>
                  <a:rPr lang="zh-CN" altLang="en-US" sz="2400" i="1" noProof="0" dirty="0" smtClean="0">
                    <a:solidFill>
                      <a:sysClr val="windowText" lastClr="000000"/>
                    </a:solidFill>
                  </a:rPr>
                  <a:t>赖于您</a:t>
                </a:r>
                <a:endParaRPr lang="en-US" altLang="zh-CN" sz="2400" i="1" noProof="0" dirty="0" smtClean="0">
                  <a:solidFill>
                    <a:sysClr val="windowText" lastClr="000000"/>
                  </a:solidFill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zh-CN" altLang="en-US" sz="2400" i="1" dirty="0" smtClean="0">
                    <a:solidFill>
                      <a:sysClr val="windowText" lastClr="000000"/>
                    </a:solidFill>
                  </a:rPr>
                  <a:t>感谢有您</a:t>
                </a:r>
                <a:r>
                  <a:rPr lang="en-US" altLang="zh-CN" sz="2400" i="1" noProof="0" dirty="0" smtClean="0">
                    <a:solidFill>
                      <a:sysClr val="windowText" lastClr="000000"/>
                    </a:solidFill>
                  </a:rPr>
                  <a:t>——</a:t>
                </a:r>
                <a:r>
                  <a:rPr lang="zh-CN" altLang="en-US" sz="3200" i="1" noProof="0" dirty="0" smtClean="0">
                    <a:solidFill>
                      <a:sysClr val="windowText" lastClr="000000"/>
                    </a:solidFill>
                  </a:rPr>
                  <a:t>预算</a:t>
                </a:r>
                <a:endParaRPr kumimoji="0" lang="zh-CN" altLang="en-US" sz="1800" b="0" i="1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657376" y="547221"/>
                <a:ext cx="99548" cy="497095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60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cxnSp>
          <p:nvCxnSpPr>
            <p:cNvPr id="8" name="直接连接符 7"/>
            <p:cNvCxnSpPr/>
            <p:nvPr/>
          </p:nvCxnSpPr>
          <p:spPr>
            <a:xfrm flipV="1">
              <a:off x="1020861" y="1268760"/>
              <a:ext cx="3119091" cy="30400"/>
            </a:xfrm>
            <a:prstGeom prst="line">
              <a:avLst/>
            </a:prstGeom>
            <a:ln w="25400" cmpd="sng">
              <a:solidFill>
                <a:schemeClr val="accent2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矩形 10"/>
          <p:cNvSpPr/>
          <p:nvPr/>
        </p:nvSpPr>
        <p:spPr>
          <a:xfrm>
            <a:off x="755576" y="1504816"/>
            <a:ext cx="763284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57175" indent="304800">
              <a:lnSpc>
                <a:spcPct val="150000"/>
              </a:lnSpc>
              <a:spcAft>
                <a:spcPts val="0"/>
              </a:spcAft>
            </a:pP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 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2015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年，“一个鸡蛋的暴走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”活动筹款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将：</a:t>
            </a:r>
            <a:endParaRPr lang="en-US" altLang="zh-CN" sz="1400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indent="304800">
              <a:lnSpc>
                <a:spcPct val="150000"/>
              </a:lnSpc>
              <a:spcAft>
                <a:spcPts val="0"/>
              </a:spcAft>
            </a:pP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1. 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定向开放给儿童领域的公益机构组建团体队伍，达到平均每支队伍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2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万元的目标后，</a:t>
            </a:r>
            <a:r>
              <a:rPr lang="zh-CN" altLang="en-US" sz="14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其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所筹款项将全部拨付给机构自身使用。</a:t>
            </a:r>
            <a:endParaRPr lang="en-US" altLang="zh-CN" sz="1400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  <a:p>
            <a:pPr marR="257175" indent="304800">
              <a:lnSpc>
                <a:spcPct val="150000"/>
              </a:lnSpc>
              <a:spcAft>
                <a:spcPts val="0"/>
              </a:spcAft>
            </a:pP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 2. 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除上述公益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机构自筹部分外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，本年预计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筹款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600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万元，加上往年支出结余预计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39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万元，累计可用金额预计</a:t>
            </a:r>
            <a:r>
              <a:rPr lang="en-US" altLang="zh-CN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639</a:t>
            </a:r>
            <a:r>
              <a:rPr lang="zh-CN" altLang="en-US" sz="1400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</a:rPr>
              <a:t>万元。</a:t>
            </a:r>
            <a:endParaRPr lang="en-US" altLang="zh-CN" sz="1400" kern="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7813" y="3388921"/>
            <a:ext cx="3728163" cy="2677656"/>
          </a:xfrm>
          <a:prstGeom prst="rect">
            <a:avLst/>
          </a:prstGeom>
        </p:spPr>
        <p:txBody>
          <a:bodyPr wrap="square" rIns="0">
            <a:spAutoFit/>
          </a:bodyPr>
          <a:lstStyle/>
          <a:p>
            <a:pPr marL="285750" marR="257175" indent="-28575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直接用于项目资助，</a:t>
            </a:r>
            <a:endParaRPr lang="en-US" altLang="zh-CN" sz="1400" kern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  <a:p>
            <a:pPr marR="257175" indent="304800" algn="r">
              <a:lnSpc>
                <a:spcPct val="150000"/>
              </a:lnSpc>
              <a:spcAft>
                <a:spcPts val="0"/>
              </a:spcAft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资助款，</a:t>
            </a:r>
            <a:r>
              <a:rPr lang="en-US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94%</a:t>
            </a: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。</a:t>
            </a:r>
            <a:endParaRPr lang="en-US" altLang="zh-CN" sz="1400" kern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  <a:p>
            <a:pPr marL="285750" marR="257175" indent="-28575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与资助相关的事项，</a:t>
            </a:r>
            <a:endParaRPr lang="en-US" altLang="zh-CN" sz="14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  <a:p>
            <a:pPr marR="257175">
              <a:lnSpc>
                <a:spcPct val="150000"/>
              </a:lnSpc>
              <a:spcAft>
                <a:spcPts val="0"/>
              </a:spcAft>
            </a:pP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       如评审会、项目探访、审计等，</a:t>
            </a:r>
            <a:endParaRPr lang="en-US" altLang="zh-CN" sz="14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  <a:p>
            <a:pPr marR="257175" algn="r">
              <a:lnSpc>
                <a:spcPct val="150000"/>
              </a:lnSpc>
              <a:spcAft>
                <a:spcPts val="0"/>
              </a:spcAft>
            </a:pP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其他公益支出，</a:t>
            </a:r>
            <a:r>
              <a:rPr lang="en-US" altLang="zh-CN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3%</a:t>
            </a: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；</a:t>
            </a:r>
            <a:endParaRPr lang="en-US" altLang="zh-CN" sz="14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  <a:p>
            <a:pPr marL="285750" marR="257175" indent="-28575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zh-CN" altLang="en-US" sz="14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项目</a:t>
            </a: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资助工作由专人负责，</a:t>
            </a:r>
            <a:endParaRPr lang="en-US" altLang="zh-CN" sz="1400" kern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  <a:p>
            <a:pPr marR="257175" indent="304800" algn="r">
              <a:lnSpc>
                <a:spcPct val="150000"/>
              </a:lnSpc>
              <a:spcAft>
                <a:spcPts val="0"/>
              </a:spcAft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管理费用，</a:t>
            </a:r>
            <a:r>
              <a:rPr lang="en-US" altLang="zh-CN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3%</a:t>
            </a: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ea typeface="幼圆" panose="02010509060101010101" pitchFamily="49" charset="-122"/>
                <a:cs typeface="宋体" panose="02010600030101010101" pitchFamily="2" charset="-122"/>
              </a:rPr>
              <a:t>；</a:t>
            </a:r>
            <a:endParaRPr lang="en-US" altLang="zh-CN" sz="1400" kern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  <a:p>
            <a:pPr marR="257175" indent="304800" algn="r">
              <a:lnSpc>
                <a:spcPct val="150000"/>
              </a:lnSpc>
              <a:spcAft>
                <a:spcPts val="0"/>
              </a:spcAft>
            </a:pPr>
            <a:endParaRPr lang="en-US" altLang="zh-CN" sz="1400" kern="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幼圆" panose="02010509060101010101" pitchFamily="49" charset="-122"/>
              <a:cs typeface="宋体" panose="02010600030101010101" pitchFamily="2" charset="-122"/>
            </a:endParaRP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616528"/>
              </p:ext>
            </p:extLst>
          </p:nvPr>
        </p:nvGraphicFramePr>
        <p:xfrm>
          <a:off x="4211961" y="5747705"/>
          <a:ext cx="4464495" cy="3522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38060"/>
                <a:gridCol w="2106355"/>
                <a:gridCol w="720080"/>
              </a:tblGrid>
              <a:tr h="35226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管理人员</a:t>
                      </a:r>
                      <a:r>
                        <a:rPr lang="zh-CN" altLang="en-US" sz="110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费</a:t>
                      </a:r>
                      <a:endParaRPr lang="zh-CN" altLang="en-US" sz="10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942143"/>
              </p:ext>
            </p:extLst>
          </p:nvPr>
        </p:nvGraphicFramePr>
        <p:xfrm>
          <a:off x="4211961" y="5285129"/>
          <a:ext cx="4464495" cy="479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75"/>
                <a:gridCol w="2160240"/>
                <a:gridCol w="720080"/>
              </a:tblGrid>
              <a:tr h="20979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zh-CN" altLang="en-US" sz="110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其他公益</a:t>
                      </a:r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支出</a:t>
                      </a:r>
                      <a:endParaRPr lang="zh-CN" altLang="en-US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b="0" i="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评审会、项目探访费用</a:t>
                      </a:r>
                      <a:endParaRPr lang="zh-CN" altLang="en-US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13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784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100" u="none" strike="noStrike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购买审计费用</a:t>
                      </a:r>
                      <a:r>
                        <a:rPr lang="zh-CN" altLang="en-US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　</a:t>
                      </a:r>
                      <a:endParaRPr lang="zh-CN" altLang="en-US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CN" sz="11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108000" marR="72000" marT="36000" marB="3600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654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83568" y="1556792"/>
            <a:ext cx="5902325" cy="863600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ts val="5763"/>
              </a:lnSpc>
            </a:pPr>
            <a:r>
              <a:rPr lang="es-HN" sz="6000" b="1" dirty="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</a:t>
            </a:r>
            <a:r>
              <a:rPr lang="es-HN" sz="6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</a:p>
        </p:txBody>
      </p:sp>
      <p:sp>
        <p:nvSpPr>
          <p:cNvPr id="9" name="TextBox 4"/>
          <p:cNvSpPr txBox="1"/>
          <p:nvPr/>
        </p:nvSpPr>
        <p:spPr>
          <a:xfrm>
            <a:off x="0" y="6525344"/>
            <a:ext cx="9144000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11" name="Picture 8" descr="D:\基金会\2013年工作\公关宣传\联劝微信二维码名片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502" y="5008143"/>
            <a:ext cx="1251133" cy="125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3"/>
          <p:cNvSpPr>
            <a:spLocks noChangeArrowheads="1"/>
          </p:cNvSpPr>
          <p:nvPr/>
        </p:nvSpPr>
        <p:spPr bwMode="auto">
          <a:xfrm>
            <a:off x="4716016" y="4725144"/>
            <a:ext cx="468052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官方网站：</a:t>
            </a:r>
            <a:r>
              <a:rPr lang="en-US" altLang="zh-CN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  <a:hlinkClick r:id="rId4"/>
              </a:rPr>
              <a:t>www.lianquan.org.cn</a:t>
            </a:r>
            <a:endParaRPr lang="en-US" altLang="zh-CN" sz="1200" dirty="0">
              <a:solidFill>
                <a:schemeClr val="bg1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微信服务</a:t>
            </a: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号：联劝</a:t>
            </a:r>
            <a:r>
              <a:rPr lang="zh-CN" altLang="en-US" sz="1200" dirty="0" smtClean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公益</a:t>
            </a:r>
            <a:endParaRPr lang="en-US" altLang="zh-CN" sz="1200" dirty="0" smtClean="0">
              <a:solidFill>
                <a:schemeClr val="bg1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微信订阅号：联劝支持草根公益</a:t>
            </a:r>
            <a:endParaRPr lang="en-US" altLang="zh-CN" sz="1200" dirty="0">
              <a:solidFill>
                <a:schemeClr val="bg1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官方微博：</a:t>
            </a:r>
            <a:r>
              <a:rPr lang="en-US" altLang="zh-CN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@</a:t>
            </a: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联劝</a:t>
            </a:r>
            <a:r>
              <a:rPr lang="en-US" altLang="zh-CN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-</a:t>
            </a: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支持草根</a:t>
            </a:r>
            <a:r>
              <a:rPr lang="zh-CN" altLang="en-US" sz="1200" dirty="0" smtClean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公益</a:t>
            </a:r>
            <a:endParaRPr lang="en-US" altLang="zh-CN" sz="1200" dirty="0" smtClean="0">
              <a:solidFill>
                <a:schemeClr val="bg1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电话：</a:t>
            </a:r>
            <a:r>
              <a:rPr lang="en-US" altLang="zh-CN" sz="1200" dirty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021-6414 </a:t>
            </a:r>
            <a:r>
              <a:rPr lang="en-US" altLang="zh-CN" sz="1200" dirty="0" smtClean="0">
                <a:solidFill>
                  <a:schemeClr val="bg1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6234</a:t>
            </a:r>
            <a:endParaRPr lang="en-US" altLang="zh-CN" sz="1200" dirty="0">
              <a:solidFill>
                <a:schemeClr val="bg1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682" y="5008142"/>
            <a:ext cx="1251134" cy="1251134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3697</TotalTime>
  <Words>1392</Words>
  <Application>Microsoft Office PowerPoint</Application>
  <PresentationFormat>全屏显示(4:3)</PresentationFormat>
  <Paragraphs>198</Paragraphs>
  <Slides>11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6" baseType="lpstr">
      <vt:lpstr>Adobe 黑体 Std R</vt:lpstr>
      <vt:lpstr>楷体</vt:lpstr>
      <vt:lpstr>宋体</vt:lpstr>
      <vt:lpstr>微软雅黑</vt:lpstr>
      <vt:lpstr>幼圆</vt:lpstr>
      <vt:lpstr>Arabic Typesetting</vt:lpstr>
      <vt:lpstr>Arial</vt:lpstr>
      <vt:lpstr>Arial Rounded MT Bold</vt:lpstr>
      <vt:lpstr>Baskerville Old Face</vt:lpstr>
      <vt:lpstr>Bodoni MT Black</vt:lpstr>
      <vt:lpstr>Calibri</vt:lpstr>
      <vt:lpstr>Microsoft New Tai Lue</vt:lpstr>
      <vt:lpstr>Times New Roman</vt:lpstr>
      <vt:lpstr>Verdana</vt:lpstr>
      <vt:lpstr>Tema de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Design</dc:creator>
  <cp:lastModifiedBy>-yuanfei</cp:lastModifiedBy>
  <cp:revision>369</cp:revision>
  <dcterms:created xsi:type="dcterms:W3CDTF">2010-05-18T15:49:44Z</dcterms:created>
  <dcterms:modified xsi:type="dcterms:W3CDTF">2015-01-22T05:33:01Z</dcterms:modified>
</cp:coreProperties>
</file>