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323" r:id="rId3"/>
    <p:sldId id="313" r:id="rId4"/>
    <p:sldId id="324" r:id="rId5"/>
    <p:sldId id="332" r:id="rId6"/>
    <p:sldId id="325" r:id="rId7"/>
    <p:sldId id="326" r:id="rId8"/>
    <p:sldId id="329" r:id="rId9"/>
    <p:sldId id="328" r:id="rId10"/>
    <p:sldId id="331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4C4F2"/>
    <a:srgbClr val="F4403F"/>
    <a:srgbClr val="FF8585"/>
    <a:srgbClr val="7F7F7F"/>
    <a:srgbClr val="FFCD36"/>
    <a:srgbClr val="DADADA"/>
    <a:srgbClr val="E60012"/>
    <a:srgbClr val="13136C"/>
    <a:srgbClr val="F30000"/>
    <a:srgbClr val="E376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61" autoAdjust="0"/>
    <p:restoredTop sz="90282" autoAdjust="0"/>
  </p:normalViewPr>
  <p:slideViewPr>
    <p:cSldViewPr snapToGrid="0">
      <p:cViewPr varScale="1">
        <p:scale>
          <a:sx n="64" d="100"/>
          <a:sy n="64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1.1%20&#40481;&#34507;&#26292;&#36208;\1.1.1%20&#39033;&#30446;\&#39033;&#30446;&#36164;&#21161;&#27719;&#24635;\&#21382;&#23626;&#40481;&#34507;&#26292;&#36208;&#36164;&#21161;&#39033;&#30446;&#27719;&#24635;&#35814;&#24773;\&#21382;&#23626;&#40481;&#34507;&#26292;&#36208;&#36164;&#21161;&#39033;&#30446;&#35814;&#21333;161208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1.1%20&#40481;&#34507;&#26292;&#36208;\1.1.1%20&#39033;&#30446;\&#39033;&#30446;&#36164;&#21161;&#27719;&#24635;\&#21382;&#23626;&#40481;&#34507;&#26292;&#36208;&#36164;&#21161;&#39033;&#30446;&#27719;&#24635;&#35814;&#24773;\&#21382;&#23626;&#40481;&#34507;&#26292;&#36208;&#36164;&#21161;&#39033;&#30446;&#35814;&#21333;161208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D:\1.6%20&#39033;&#30446;&#36130;&#21153;\&#39033;&#30446;&#39044;&#31639;\2017&#24180;&#19968;&#20010;&#40481;&#34507;&#26292;&#36208;&#39044;&#31639;%20161220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cap="none" spc="20" baseline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r>
              <a:rPr lang="zh-CN" sz="1800" dirty="0"/>
              <a:t>历届新资助项目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cap="none" spc="20" baseline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新项目数据!$C$50</c:f>
              <c:strCache>
                <c:ptCount val="1"/>
                <c:pt idx="0">
                  <c:v>新项目金额(单位：百万）</c:v>
                </c:pt>
              </c:strCache>
            </c:strRef>
          </c:tx>
          <c:spPr>
            <a:gradFill rotWithShape="1">
              <a:gsLst>
                <a:gs pos="0">
                  <a:srgbClr val="FF0000"/>
                </a:gs>
                <a:gs pos="32000">
                  <a:srgbClr val="FF8585"/>
                </a:gs>
                <a:gs pos="74000">
                  <a:srgbClr val="FF0000"/>
                </a:gs>
              </a:gsLst>
              <a:lin ang="16200000" scaled="1"/>
            </a:gradFill>
            <a:ln w="9525" cap="flat" cmpd="sng" algn="ctr">
              <a:solidFill>
                <a:schemeClr val="accent2">
                  <a:tint val="77000"/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dLbl>
              <c:idx val="0"/>
              <c:layout>
                <c:manualLayout>
                  <c:x val="-2.777777777777803E-3"/>
                  <c:y val="0.217523330417031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5.0925337632079971E-17"/>
                  <c:y val="0.3749307378244385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2.7777777777777779E-3"/>
                  <c:y val="0.5184492563429570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0.5369677748614756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新项目数据!$B$51:$B$56</c:f>
              <c:strCache>
                <c:ptCount val="6"/>
                <c:pt idx="0">
                  <c:v>12年暴走</c:v>
                </c:pt>
                <c:pt idx="1">
                  <c:v>13年暴走</c:v>
                </c:pt>
                <c:pt idx="2">
                  <c:v>14年暴走</c:v>
                </c:pt>
                <c:pt idx="3">
                  <c:v>15年暴走</c:v>
                </c:pt>
                <c:pt idx="4">
                  <c:v>16年暴走</c:v>
                </c:pt>
                <c:pt idx="5">
                  <c:v>17年暴走</c:v>
                </c:pt>
              </c:strCache>
            </c:strRef>
          </c:cat>
          <c:val>
            <c:numRef>
              <c:f>新项目数据!$C$51:$C$56</c:f>
              <c:numCache>
                <c:formatCode>#,##0.00</c:formatCode>
                <c:ptCount val="6"/>
                <c:pt idx="0">
                  <c:v>138.9</c:v>
                </c:pt>
                <c:pt idx="1">
                  <c:v>228.4</c:v>
                </c:pt>
                <c:pt idx="2">
                  <c:v>313.60000000000002</c:v>
                </c:pt>
                <c:pt idx="3">
                  <c:v>323.89999999999998</c:v>
                </c:pt>
                <c:pt idx="4">
                  <c:v>75.7</c:v>
                </c:pt>
                <c:pt idx="5">
                  <c:v>80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367100464"/>
        <c:axId val="367104384"/>
      </c:barChart>
      <c:lineChart>
        <c:grouping val="standard"/>
        <c:varyColors val="0"/>
        <c:ser>
          <c:idx val="1"/>
          <c:order val="1"/>
          <c:tx>
            <c:strRef>
              <c:f>新项目数据!$D$50</c:f>
              <c:strCache>
                <c:ptCount val="1"/>
                <c:pt idx="0">
                  <c:v>新项目数量（单位：个）</c:v>
                </c:pt>
              </c:strCache>
            </c:strRef>
          </c:tx>
          <c:spPr>
            <a:ln w="15875" cap="rnd">
              <a:solidFill>
                <a:schemeClr val="accent2">
                  <a:shade val="76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marker>
            <c:symbol val="diamond"/>
            <c:size val="7"/>
            <c:spPr>
              <a:gradFill rotWithShape="1">
                <a:gsLst>
                  <a:gs pos="0">
                    <a:schemeClr val="accent2">
                      <a:shade val="76000"/>
                      <a:tint val="50000"/>
                      <a:satMod val="300000"/>
                    </a:schemeClr>
                  </a:gs>
                  <a:gs pos="35000">
                    <a:schemeClr val="accent2">
                      <a:shade val="76000"/>
                      <a:tint val="37000"/>
                      <a:satMod val="300000"/>
                    </a:schemeClr>
                  </a:gs>
                  <a:gs pos="100000">
                    <a:schemeClr val="accent2">
                      <a:shade val="76000"/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2">
                    <a:shade val="76000"/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marker>
          <c:dLbls>
            <c:dLbl>
              <c:idx val="0"/>
              <c:layout>
                <c:manualLayout>
                  <c:x val="-3.6111111111111108E-2"/>
                  <c:y val="-6.94444444444444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3.888888888888889E-2"/>
                  <c:y val="-7.4074074074074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4.1666666666666664E-2"/>
                  <c:y val="-6.94444444444444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5.5555555555555552E-2"/>
                  <c:y val="-6.94444444444444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1.5772302026512651E-16"/>
                  <c:y val="-4.22103705040198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0"/>
                  <c:y val="-4.22103705040198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新项目数据!$B$51:$B$56</c:f>
              <c:strCache>
                <c:ptCount val="6"/>
                <c:pt idx="0">
                  <c:v>12年暴走</c:v>
                </c:pt>
                <c:pt idx="1">
                  <c:v>13年暴走</c:v>
                </c:pt>
                <c:pt idx="2">
                  <c:v>14年暴走</c:v>
                </c:pt>
                <c:pt idx="3">
                  <c:v>15年暴走</c:v>
                </c:pt>
                <c:pt idx="4">
                  <c:v>16年暴走</c:v>
                </c:pt>
                <c:pt idx="5">
                  <c:v>17年暴走</c:v>
                </c:pt>
              </c:strCache>
            </c:strRef>
          </c:cat>
          <c:val>
            <c:numRef>
              <c:f>新项目数据!$D$51:$D$56</c:f>
              <c:numCache>
                <c:formatCode>General</c:formatCode>
                <c:ptCount val="6"/>
                <c:pt idx="0">
                  <c:v>15</c:v>
                </c:pt>
                <c:pt idx="1">
                  <c:v>25</c:v>
                </c:pt>
                <c:pt idx="2">
                  <c:v>30</c:v>
                </c:pt>
                <c:pt idx="3">
                  <c:v>35</c:v>
                </c:pt>
                <c:pt idx="4">
                  <c:v>8</c:v>
                </c:pt>
                <c:pt idx="5">
                  <c:v>8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367104776"/>
        <c:axId val="367102816"/>
      </c:lineChart>
      <c:catAx>
        <c:axId val="3671004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367104384"/>
        <c:crosses val="autoZero"/>
        <c:auto val="1"/>
        <c:lblAlgn val="ctr"/>
        <c:lblOffset val="100"/>
        <c:noMultiLvlLbl val="0"/>
      </c:catAx>
      <c:valAx>
        <c:axId val="3671043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367100464"/>
        <c:crosses val="autoZero"/>
        <c:crossBetween val="between"/>
      </c:valAx>
      <c:valAx>
        <c:axId val="367102816"/>
        <c:scaling>
          <c:orientation val="minMax"/>
        </c:scaling>
        <c:delete val="0"/>
        <c:axPos val="r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367104776"/>
        <c:crosses val="max"/>
        <c:crossBetween val="between"/>
      </c:valAx>
      <c:catAx>
        <c:axId val="36710477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67102816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latin typeface="微软雅黑" panose="020B0503020204020204" pitchFamily="34" charset="-122"/>
          <a:ea typeface="微软雅黑" panose="020B0503020204020204" pitchFamily="34" charset="-122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sz="1680" b="0" i="0" u="none" strike="noStrike" kern="1200" cap="none" spc="20"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r>
              <a:rPr lang="zh-CN">
                <a:solidFill>
                  <a:schemeClr val="tx1">
                    <a:lumMod val="85000"/>
                    <a:lumOff val="15000"/>
                  </a:schemeClr>
                </a:solidFill>
              </a:rPr>
              <a:t>历年持续资助项目数量及比例图</a:t>
            </a:r>
          </a:p>
        </c:rich>
      </c:tx>
      <c:layout>
        <c:manualLayout>
          <c:xMode val="edge"/>
          <c:yMode val="edge"/>
          <c:x val="0.27266793843193587"/>
          <c:y val="1.276493274693363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 rtl="0">
            <a:defRPr sz="1680" b="0" i="0" u="none" strike="noStrike" kern="1200" cap="none" spc="20" baseline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持续资助项目!$B$1</c:f>
              <c:strCache>
                <c:ptCount val="1"/>
                <c:pt idx="0">
                  <c:v>持续资助项目</c:v>
                </c:pt>
              </c:strCache>
            </c:strRef>
          </c:tx>
          <c:spPr>
            <a:gradFill rotWithShape="1"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bg1">
                  <a:lumMod val="50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dLbl>
              <c:idx val="3"/>
              <c:layout>
                <c:manualLayout>
                  <c:x val="-8.3333333333333332E-3"/>
                  <c:y val="-1.85185185185185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持续资助项目!$A$2:$A$8</c:f>
              <c:strCache>
                <c:ptCount val="7"/>
                <c:pt idx="0">
                  <c:v>2011年</c:v>
                </c:pt>
                <c:pt idx="1">
                  <c:v>2012年</c:v>
                </c:pt>
                <c:pt idx="2">
                  <c:v>2013年</c:v>
                </c:pt>
                <c:pt idx="3">
                  <c:v>2014年</c:v>
                </c:pt>
                <c:pt idx="4">
                  <c:v>2015年</c:v>
                </c:pt>
                <c:pt idx="5">
                  <c:v>2016年</c:v>
                </c:pt>
                <c:pt idx="6">
                  <c:v>2017年</c:v>
                </c:pt>
              </c:strCache>
            </c:strRef>
          </c:cat>
          <c:val>
            <c:numRef>
              <c:f>持续资助项目!$B$2:$B$8</c:f>
              <c:numCache>
                <c:formatCode>General</c:formatCode>
                <c:ptCount val="7"/>
                <c:pt idx="0">
                  <c:v>1</c:v>
                </c:pt>
                <c:pt idx="1">
                  <c:v>1</c:v>
                </c:pt>
                <c:pt idx="2">
                  <c:v>4</c:v>
                </c:pt>
                <c:pt idx="3">
                  <c:v>10</c:v>
                </c:pt>
                <c:pt idx="4">
                  <c:v>18</c:v>
                </c:pt>
                <c:pt idx="5">
                  <c:v>35</c:v>
                </c:pt>
                <c:pt idx="6">
                  <c:v>40</c:v>
                </c:pt>
              </c:numCache>
            </c:numRef>
          </c:val>
        </c:ser>
        <c:ser>
          <c:idx val="1"/>
          <c:order val="1"/>
          <c:tx>
            <c:strRef>
              <c:f>持续资助项目!$C$1</c:f>
              <c:strCache>
                <c:ptCount val="1"/>
                <c:pt idx="0">
                  <c:v>当年累计项目</c:v>
                </c:pt>
              </c:strCache>
            </c:strRef>
          </c:tx>
          <c:spPr>
            <a:gradFill rotWithShape="1">
              <a:gsLst>
                <a:gs pos="0">
                  <a:srgbClr val="FF0000"/>
                </a:gs>
                <a:gs pos="35000">
                  <a:srgbClr val="FF0000"/>
                </a:gs>
                <a:gs pos="100000">
                  <a:srgbClr val="FF0000"/>
                </a:gs>
              </a:gsLst>
              <a:lin ang="16200000" scaled="1"/>
            </a:gradFill>
            <a:ln w="9525" cap="flat" cmpd="sng" algn="ctr">
              <a:solidFill>
                <a:schemeClr val="accent2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持续资助项目!$A$2:$A$8</c:f>
              <c:strCache>
                <c:ptCount val="7"/>
                <c:pt idx="0">
                  <c:v>2011年</c:v>
                </c:pt>
                <c:pt idx="1">
                  <c:v>2012年</c:v>
                </c:pt>
                <c:pt idx="2">
                  <c:v>2013年</c:v>
                </c:pt>
                <c:pt idx="3">
                  <c:v>2014年</c:v>
                </c:pt>
                <c:pt idx="4">
                  <c:v>2015年</c:v>
                </c:pt>
                <c:pt idx="5">
                  <c:v>2016年</c:v>
                </c:pt>
                <c:pt idx="6">
                  <c:v>2017年</c:v>
                </c:pt>
              </c:strCache>
            </c:strRef>
          </c:cat>
          <c:val>
            <c:numRef>
              <c:f>持续资助项目!$C$2:$C$8</c:f>
              <c:numCache>
                <c:formatCode>General</c:formatCode>
                <c:ptCount val="7"/>
                <c:pt idx="0">
                  <c:v>1</c:v>
                </c:pt>
                <c:pt idx="1">
                  <c:v>16</c:v>
                </c:pt>
                <c:pt idx="2">
                  <c:v>32</c:v>
                </c:pt>
                <c:pt idx="3">
                  <c:v>40</c:v>
                </c:pt>
                <c:pt idx="4">
                  <c:v>53</c:v>
                </c:pt>
                <c:pt idx="5">
                  <c:v>42</c:v>
                </c:pt>
                <c:pt idx="6">
                  <c:v>48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367103600"/>
        <c:axId val="367103208"/>
      </c:barChart>
      <c:lineChart>
        <c:grouping val="standard"/>
        <c:varyColors val="0"/>
        <c:ser>
          <c:idx val="2"/>
          <c:order val="2"/>
          <c:tx>
            <c:strRef>
              <c:f>持续资助项目!$D$1</c:f>
              <c:strCache>
                <c:ptCount val="1"/>
                <c:pt idx="0">
                  <c:v>持续资助比例</c:v>
                </c:pt>
              </c:strCache>
            </c:strRef>
          </c:tx>
          <c:spPr>
            <a:ln w="15875" cap="rnd">
              <a:solidFill>
                <a:srgbClr val="FD8F17"/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marker>
            <c:symbol val="star"/>
            <c:size val="5"/>
            <c:spPr>
              <a:solidFill>
                <a:srgbClr val="FFC000"/>
              </a:solidFill>
              <a:ln w="9525" cap="flat" cmpd="sng" algn="ctr">
                <a:solidFill>
                  <a:schemeClr val="accent3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marker>
          <c:dLbls>
            <c:dLbl>
              <c:idx val="1"/>
              <c:layout>
                <c:manualLayout>
                  <c:x val="-2.5175401848310606E-2"/>
                  <c:y val="-7.730257158257258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6.701744833756447E-2"/>
                  <c:y val="-0.1106292470804371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5.3187001034768561E-2"/>
                  <c:y val="-0.1184875336494912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5.4546704004672979E-2"/>
                  <c:y val="-0.1087686244019108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4.6154903388569445E-2"/>
                  <c:y val="-8.09909103965034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3.1469252310388253E-2"/>
                  <c:y val="-8.74701832282237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持续资助项目!$A$2:$A$8</c:f>
              <c:strCache>
                <c:ptCount val="7"/>
                <c:pt idx="0">
                  <c:v>2011年</c:v>
                </c:pt>
                <c:pt idx="1">
                  <c:v>2012年</c:v>
                </c:pt>
                <c:pt idx="2">
                  <c:v>2013年</c:v>
                </c:pt>
                <c:pt idx="3">
                  <c:v>2014年</c:v>
                </c:pt>
                <c:pt idx="4">
                  <c:v>2015年</c:v>
                </c:pt>
                <c:pt idx="5">
                  <c:v>2016年</c:v>
                </c:pt>
                <c:pt idx="6">
                  <c:v>2017年</c:v>
                </c:pt>
              </c:strCache>
            </c:strRef>
          </c:cat>
          <c:val>
            <c:numRef>
              <c:f>持续资助项目!$D$2:$D$8</c:f>
              <c:numCache>
                <c:formatCode>0.00%</c:formatCode>
                <c:ptCount val="7"/>
                <c:pt idx="0" formatCode="General">
                  <c:v>0</c:v>
                </c:pt>
                <c:pt idx="1">
                  <c:v>6.25E-2</c:v>
                </c:pt>
                <c:pt idx="2">
                  <c:v>0.125</c:v>
                </c:pt>
                <c:pt idx="3">
                  <c:v>0.25</c:v>
                </c:pt>
                <c:pt idx="4">
                  <c:v>0.33962264150943394</c:v>
                </c:pt>
                <c:pt idx="5">
                  <c:v>0.83333333333333337</c:v>
                </c:pt>
                <c:pt idx="6">
                  <c:v>0.83333333333333337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367105168"/>
        <c:axId val="367106736"/>
      </c:lineChart>
      <c:catAx>
        <c:axId val="3671036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367103208"/>
        <c:crosses val="autoZero"/>
        <c:auto val="1"/>
        <c:lblAlgn val="ctr"/>
        <c:lblOffset val="100"/>
        <c:noMultiLvlLbl val="0"/>
      </c:catAx>
      <c:valAx>
        <c:axId val="3671032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367103600"/>
        <c:crosses val="autoZero"/>
        <c:crossBetween val="between"/>
      </c:valAx>
      <c:valAx>
        <c:axId val="367106736"/>
        <c:scaling>
          <c:orientation val="minMax"/>
        </c:scaling>
        <c:delete val="0"/>
        <c:axPos val="r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367105168"/>
        <c:crosses val="max"/>
        <c:crossBetween val="between"/>
      </c:valAx>
      <c:catAx>
        <c:axId val="36710516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67106736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latin typeface="微软雅黑" panose="020B0503020204020204" pitchFamily="34" charset="-122"/>
          <a:ea typeface="微软雅黑" panose="020B0503020204020204" pitchFamily="34" charset="-122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1" i="0" u="none" strike="noStrike" kern="1200" baseline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r>
              <a:rPr lang="zh-CN" sz="2800"/>
              <a:t>预计支出</a:t>
            </a:r>
          </a:p>
        </c:rich>
      </c:tx>
      <c:layout>
        <c:manualLayout>
          <c:xMode val="edge"/>
          <c:yMode val="edge"/>
          <c:x val="0.29192135163929545"/>
          <c:y val="0.353447177567175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1" i="0" u="none" strike="noStrike" kern="1200" baseline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title>
    <c:autoTitleDeleted val="0"/>
    <c:plotArea>
      <c:layout>
        <c:manualLayout>
          <c:layoutTarget val="inner"/>
          <c:xMode val="edge"/>
          <c:yMode val="edge"/>
          <c:x val="0.14140858526040184"/>
          <c:y val="3.0432679641991433E-2"/>
          <c:w val="0.52701118611583009"/>
          <c:h val="0.87495626647412295"/>
        </c:manualLayout>
      </c:layout>
      <c:doughnutChart>
        <c:varyColors val="1"/>
        <c:ser>
          <c:idx val="0"/>
          <c:order val="0"/>
          <c:tx>
            <c:strRef>
              <c:f>'17年预算+实际'!$G$3</c:f>
              <c:strCache>
                <c:ptCount val="1"/>
                <c:pt idx="0">
                  <c:v>金额（万）</c:v>
                </c:pt>
              </c:strCache>
            </c:strRef>
          </c:tx>
          <c:dPt>
            <c:idx val="0"/>
            <c:bubble3D val="0"/>
            <c:spPr>
              <a:solidFill>
                <a:srgbClr val="F4403F"/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74C4F2"/>
              </a:solidFill>
              <a:ln>
                <a:noFill/>
              </a:ln>
              <a:effectLst/>
            </c:spPr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'17年预算+实际'!$F$4:$F$6</c:f>
              <c:strCache>
                <c:ptCount val="3"/>
                <c:pt idx="0">
                  <c:v>项目资助</c:v>
                </c:pt>
                <c:pt idx="1">
                  <c:v>其他资助工作</c:v>
                </c:pt>
                <c:pt idx="2">
                  <c:v>管理人员费用</c:v>
                </c:pt>
              </c:strCache>
            </c:strRef>
          </c:cat>
          <c:val>
            <c:numRef>
              <c:f>'17年预算+实际'!$G$4:$G$6</c:f>
              <c:numCache>
                <c:formatCode>General</c:formatCode>
                <c:ptCount val="3"/>
                <c:pt idx="0">
                  <c:v>832</c:v>
                </c:pt>
                <c:pt idx="1">
                  <c:v>33</c:v>
                </c:pt>
                <c:pt idx="2">
                  <c:v>40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</c:legendEntry>
      <c:layout>
        <c:manualLayout>
          <c:xMode val="edge"/>
          <c:yMode val="edge"/>
          <c:x val="0.70577343417970695"/>
          <c:y val="0.27900581673317881"/>
          <c:w val="0.27726478251663345"/>
          <c:h val="0.3740252825081229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微软雅黑" panose="020B0503020204020204" pitchFamily="34" charset="-122"/>
          <a:ea typeface="微软雅黑" panose="020B0503020204020204" pitchFamily="34" charset="-122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25">
  <cs:axisTitle>
    <cs:lnRef idx="0"/>
    <cs:fillRef idx="0"/>
    <cs:effectRef idx="0"/>
    <cs:fontRef idx="minor">
      <a:schemeClr val="tx1">
        <a:lumMod val="50000"/>
        <a:lumOff val="50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5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75000"/>
            <a:lumOff val="2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75000"/>
            <a:lumOff val="2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75000"/>
            <a:lumOff val="2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400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25">
  <cs:axisTitle>
    <cs:lnRef idx="0"/>
    <cs:fillRef idx="0"/>
    <cs:effectRef idx="0"/>
    <cs:fontRef idx="minor">
      <a:schemeClr val="tx1">
        <a:lumMod val="50000"/>
        <a:lumOff val="50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5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75000"/>
            <a:lumOff val="2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75000"/>
            <a:lumOff val="2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75000"/>
            <a:lumOff val="2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400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510DAD-9387-43D2-AB63-F428E40605E6}" type="datetimeFigureOut">
              <a:rPr lang="zh-CN" altLang="en-US" smtClean="0"/>
              <a:t>2016/12/29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985E9A-B036-416C-BA03-FBB33ADE94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62704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HK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985E9A-B036-416C-BA03-FBB33ADE94F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9127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7DC48-75D4-4995-9AB6-E928CC93D42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9464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218F1C0-D78B-44A5-8BA8-7F7E3FBBFFEB}" type="slidenum">
              <a:rPr lang="zh-CN" altLang="en-US" smtClean="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zh-CN" altLang="en-US" smtClean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622363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http://meihua.docer.com/</a:t>
            </a:r>
            <a:endParaRPr lang="zh-CN" altLang="en-US" smtClean="0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218F1C0-D78B-44A5-8BA8-7F7E3FBBFFEB}" type="slidenum">
              <a:rPr lang="zh-CN" altLang="en-US" smtClean="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zh-CN" altLang="en-US" smtClean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128021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9469F-79AD-420C-AD54-62FFAF393B6F}" type="datetimeFigureOut">
              <a:rPr lang="zh-CN" altLang="en-US" smtClean="0"/>
              <a:t>2016/12/29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8D82-D68A-4435-800D-ED6712C7CC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6404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9469F-79AD-420C-AD54-62FFAF393B6F}" type="datetimeFigureOut">
              <a:rPr lang="zh-CN" altLang="en-US" smtClean="0"/>
              <a:t>2016/12/29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8D82-D68A-4435-800D-ED6712C7CC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5757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9469F-79AD-420C-AD54-62FFAF393B6F}" type="datetimeFigureOut">
              <a:rPr lang="zh-CN" altLang="en-US" smtClean="0"/>
              <a:t>2016/12/29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8D82-D68A-4435-800D-ED6712C7CC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9994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9469F-79AD-420C-AD54-62FFAF393B6F}" type="datetimeFigureOut">
              <a:rPr lang="zh-CN" altLang="en-US" smtClean="0"/>
              <a:t>2016/12/29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8D82-D68A-4435-800D-ED6712C7CC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5711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9469F-79AD-420C-AD54-62FFAF393B6F}" type="datetimeFigureOut">
              <a:rPr lang="zh-CN" altLang="en-US" smtClean="0"/>
              <a:t>2016/12/29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8D82-D68A-4435-800D-ED6712C7CC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3960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9469F-79AD-420C-AD54-62FFAF393B6F}" type="datetimeFigureOut">
              <a:rPr lang="zh-CN" altLang="en-US" smtClean="0"/>
              <a:t>2016/12/29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8D82-D68A-4435-800D-ED6712C7CC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736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9469F-79AD-420C-AD54-62FFAF393B6F}" type="datetimeFigureOut">
              <a:rPr lang="zh-CN" altLang="en-US" smtClean="0"/>
              <a:t>2016/12/29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8D82-D68A-4435-800D-ED6712C7CC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6514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9469F-79AD-420C-AD54-62FFAF393B6F}" type="datetimeFigureOut">
              <a:rPr lang="zh-CN" altLang="en-US" smtClean="0"/>
              <a:t>2016/12/29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8D82-D68A-4435-800D-ED6712C7CC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9342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9469F-79AD-420C-AD54-62FFAF393B6F}" type="datetimeFigureOut">
              <a:rPr lang="zh-CN" altLang="en-US" smtClean="0"/>
              <a:t>2016/12/29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8D82-D68A-4435-800D-ED6712C7CC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6956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9469F-79AD-420C-AD54-62FFAF393B6F}" type="datetimeFigureOut">
              <a:rPr lang="zh-CN" altLang="en-US" smtClean="0"/>
              <a:t>2016/12/29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8D82-D68A-4435-800D-ED6712C7CC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8161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9469F-79AD-420C-AD54-62FFAF393B6F}" type="datetimeFigureOut">
              <a:rPr lang="zh-CN" altLang="en-US" smtClean="0"/>
              <a:t>2016/12/29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8D82-D68A-4435-800D-ED6712C7CC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24585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043333" y="6592268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algn="r">
              <a:defRPr/>
            </a:pPr>
            <a:r>
              <a:rPr lang="es-ES" dirty="0" smtClean="0"/>
              <a:t>Baozou.lianquan.org.cn</a:t>
            </a:r>
            <a:endParaRPr lang="es-ES" dirty="0"/>
          </a:p>
        </p:txBody>
      </p:sp>
      <p:sp>
        <p:nvSpPr>
          <p:cNvPr id="13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643761" y="6592268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AFA531D-B574-45DD-9FA3-6281FF68BA3C}" type="slidenum">
              <a:rPr lang="es-ES" smtClean="0"/>
              <a:pPr>
                <a:defRPr/>
              </a:pPr>
              <a:t>‹#›</a:t>
            </a:fld>
            <a:endParaRPr lang="es-ES" dirty="0"/>
          </a:p>
        </p:txBody>
      </p:sp>
      <p:sp>
        <p:nvSpPr>
          <p:cNvPr id="11" name="3 Marcador de fecha"/>
          <p:cNvSpPr>
            <a:spLocks noGrp="1"/>
          </p:cNvSpPr>
          <p:nvPr>
            <p:ph type="dt" sz="half" idx="2"/>
          </p:nvPr>
        </p:nvSpPr>
        <p:spPr>
          <a:xfrm>
            <a:off x="323282" y="6592268"/>
            <a:ext cx="3648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s-ES" dirty="0" smtClean="0"/>
              <a:t>2015”</a:t>
            </a:r>
            <a:r>
              <a:rPr lang="zh-CN" altLang="en-US" dirty="0" smtClean="0"/>
              <a:t>一个鸡蛋的暴走</a:t>
            </a:r>
            <a:r>
              <a:rPr lang="es-ES" dirty="0" smtClean="0"/>
              <a:t>”</a:t>
            </a:r>
            <a:r>
              <a:rPr lang="zh-CN" altLang="en-US" dirty="0" smtClean="0"/>
              <a:t>善款使用计划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911115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94560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09D46-F145-4569-9608-558EDC76335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2016/12/29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36CFF-E2CC-432C-AB4B-7B6A781A65C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99876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09D46-F145-4569-9608-558EDC76335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2016/12/29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36CFF-E2CC-432C-AB4B-7B6A781A65C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2671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09D46-F145-4569-9608-558EDC76335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2016/12/29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36CFF-E2CC-432C-AB4B-7B6A781A65C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2064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09D46-F145-4569-9608-558EDC76335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2016/12/29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36CFF-E2CC-432C-AB4B-7B6A781A65C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1340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09D46-F145-4569-9608-558EDC76335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2016/12/29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36CFF-E2CC-432C-AB4B-7B6A781A65C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0457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09D46-F145-4569-9608-558EDC76335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2016/12/29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36CFF-E2CC-432C-AB4B-7B6A781A65C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2318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09D46-F145-4569-9608-558EDC76335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2016/12/29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36CFF-E2CC-432C-AB4B-7B6A781A65C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6799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09D46-F145-4569-9608-558EDC76335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2016/12/29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36CFF-E2CC-432C-AB4B-7B6A781A65C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7588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09D46-F145-4569-9608-558EDC76335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2016/12/29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36CFF-E2CC-432C-AB4B-7B6A781A65C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717927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09D46-F145-4569-9608-558EDC76335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2016/12/29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36CFF-E2CC-432C-AB4B-7B6A781A65C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020390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09D46-F145-4569-9608-558EDC76335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2016/12/29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36CFF-E2CC-432C-AB4B-7B6A781A65C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3215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49469F-79AD-420C-AD54-62FFAF393B6F}" type="datetimeFigureOut">
              <a:rPr lang="zh-CN" altLang="en-US" smtClean="0"/>
              <a:t>2016/12/29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98D82-D68A-4435-800D-ED6712C7CC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8442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  <p:sldLayoutId id="214748367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223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209D46-F145-4569-9608-558EDC76335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2016/12/29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F36CFF-E2CC-432C-AB4B-7B6A781A65C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790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4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3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0839" y="4007535"/>
            <a:ext cx="2452019" cy="262896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63" y="140700"/>
            <a:ext cx="3651430" cy="555034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3242488" y="2194195"/>
            <a:ext cx="5262979" cy="2469609"/>
            <a:chOff x="3521579" y="2213436"/>
            <a:chExt cx="5262979" cy="2469609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4646880" y="3803482"/>
              <a:ext cx="303961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文本框 14"/>
            <p:cNvSpPr txBox="1"/>
            <p:nvPr/>
          </p:nvSpPr>
          <p:spPr>
            <a:xfrm>
              <a:off x="4955542" y="3913604"/>
              <a:ext cx="242229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dirty="0" smtClean="0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2017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3521579" y="2213436"/>
              <a:ext cx="5262979" cy="138499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400" dirty="0" smtClean="0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“一个鸡蛋的暴走”</a:t>
              </a:r>
              <a:endParaRPr lang="en-US" altLang="zh-CN" sz="4400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  <a:p>
              <a:pPr algn="ctr"/>
              <a:r>
                <a:rPr lang="zh-CN" altLang="en-US" sz="4000" dirty="0" smtClean="0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善款使用</a:t>
              </a:r>
              <a:r>
                <a:rPr lang="zh-CN" altLang="en-US" sz="4000" dirty="0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计划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22214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4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600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323526" y="0"/>
            <a:ext cx="5860853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972341" y="2946249"/>
            <a:ext cx="6212039" cy="1184857"/>
          </a:xfrm>
          <a:prstGeom prst="rect">
            <a:avLst/>
          </a:prstGeom>
          <a:solidFill>
            <a:srgbClr val="E600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HK" altLang="en-US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94625" y="2926639"/>
            <a:ext cx="28003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HK" altLang="en-US" sz="7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目录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0080" y="2354580"/>
            <a:ext cx="43891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400050">
              <a:lnSpc>
                <a:spcPct val="200000"/>
              </a:lnSpc>
              <a:buAutoNum type="romanUcPeriod"/>
            </a:pPr>
            <a:r>
              <a:rPr lang="zh-CN" altLang="en-US" sz="2400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资助领域</a:t>
            </a:r>
            <a:endParaRPr lang="en-US" altLang="zh-HK" sz="2400" dirty="0" smtClean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  <a:p>
            <a:pPr marL="400050" indent="-400050">
              <a:lnSpc>
                <a:spcPct val="200000"/>
              </a:lnSpc>
              <a:buFontTx/>
              <a:buAutoNum type="romanUcPeriod"/>
            </a:pPr>
            <a:r>
              <a:rPr lang="en-US" altLang="zh-CN" sz="2400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U</a:t>
            </a:r>
            <a:r>
              <a:rPr lang="zh-CN" altLang="en-US" sz="2400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积木</a:t>
            </a:r>
            <a:r>
              <a:rPr lang="zh-CN" altLang="en-US" sz="24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计划</a:t>
            </a:r>
            <a:endParaRPr lang="en-US" altLang="zh-CN" sz="2400" dirty="0" smtClean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  <a:p>
            <a:pPr marL="400050" indent="-400050">
              <a:lnSpc>
                <a:spcPct val="200000"/>
              </a:lnSpc>
              <a:buFontTx/>
              <a:buAutoNum type="romanUcPeriod"/>
            </a:pPr>
            <a:r>
              <a:rPr lang="en-US" altLang="zh-CN" sz="2400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U</a:t>
            </a:r>
            <a:r>
              <a:rPr lang="zh-CN" altLang="en-US" sz="2400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泉计划</a:t>
            </a:r>
            <a:endParaRPr lang="en-US" altLang="zh-CN" sz="2400" dirty="0" smtClean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  <a:p>
            <a:pPr marL="400050" indent="-400050">
              <a:lnSpc>
                <a:spcPct val="200000"/>
              </a:lnSpc>
              <a:buFontTx/>
              <a:buAutoNum type="romanUcPeriod"/>
            </a:pPr>
            <a:r>
              <a:rPr lang="zh-CN" altLang="en-US" sz="2400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项目参与</a:t>
            </a:r>
            <a:endParaRPr lang="en-US" altLang="zh-HK" sz="2400" dirty="0" smtClean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  <a:p>
            <a:pPr marL="400050" indent="-400050">
              <a:lnSpc>
                <a:spcPct val="200000"/>
              </a:lnSpc>
              <a:buFontTx/>
              <a:buAutoNum type="romanUcPeriod"/>
            </a:pPr>
            <a:r>
              <a:rPr lang="zh-CN" altLang="en-US" sz="2400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资助预算</a:t>
            </a:r>
            <a:endParaRPr lang="en-US" altLang="zh-CN" sz="2400" dirty="0" smtClean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pic>
        <p:nvPicPr>
          <p:cNvPr id="8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7252" y="2147925"/>
            <a:ext cx="2452019" cy="262896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63" y="140700"/>
            <a:ext cx="3651430" cy="555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567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305260" y="166682"/>
            <a:ext cx="4158464" cy="606461"/>
            <a:chOff x="657376" y="437855"/>
            <a:chExt cx="3727398" cy="606461"/>
          </a:xfrm>
        </p:grpSpPr>
        <p:sp>
          <p:nvSpPr>
            <p:cNvPr id="22" name="标题 1"/>
            <p:cNvSpPr txBox="1">
              <a:spLocks/>
            </p:cNvSpPr>
            <p:nvPr/>
          </p:nvSpPr>
          <p:spPr>
            <a:xfrm>
              <a:off x="766074" y="437855"/>
              <a:ext cx="3618700" cy="53445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kern="120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j-cs"/>
                </a:defRPr>
              </a:lvl1pPr>
            </a:lstStyle>
            <a:p>
              <a:pPr>
                <a:defRPr/>
              </a:pPr>
              <a:r>
                <a:rPr lang="zh-CN" altLang="en-US" sz="2400" i="1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继续资助儿童领域</a:t>
              </a:r>
              <a:r>
                <a:rPr lang="en-US" altLang="zh-CN" i="1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r>
                <a:rPr lang="zh-CN" altLang="en-US" sz="2400" i="1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个方向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657376" y="547221"/>
              <a:ext cx="99548" cy="49709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8800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cxnSp>
        <p:nvCxnSpPr>
          <p:cNvPr id="21" name="直接连接符 20"/>
          <p:cNvCxnSpPr/>
          <p:nvPr/>
        </p:nvCxnSpPr>
        <p:spPr>
          <a:xfrm flipV="1">
            <a:off x="305260" y="775719"/>
            <a:ext cx="3675176" cy="2"/>
          </a:xfrm>
          <a:prstGeom prst="line">
            <a:avLst/>
          </a:prstGeom>
          <a:ln w="25400" cmpd="sng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组合 26"/>
          <p:cNvGrpSpPr/>
          <p:nvPr/>
        </p:nvGrpSpPr>
        <p:grpSpPr>
          <a:xfrm>
            <a:off x="1013841" y="1304907"/>
            <a:ext cx="10181559" cy="4773121"/>
            <a:chOff x="482359" y="1952986"/>
            <a:chExt cx="7702047" cy="3698221"/>
          </a:xfrm>
        </p:grpSpPr>
        <p:cxnSp>
          <p:nvCxnSpPr>
            <p:cNvPr id="28" name="肘形连接符 27"/>
            <p:cNvCxnSpPr/>
            <p:nvPr/>
          </p:nvCxnSpPr>
          <p:spPr>
            <a:xfrm rot="10800000" flipV="1">
              <a:off x="1067147" y="2469424"/>
              <a:ext cx="3144813" cy="899996"/>
            </a:xfrm>
            <a:prstGeom prst="bentConnector3">
              <a:avLst>
                <a:gd name="adj1" fmla="val 99845"/>
              </a:avLst>
            </a:prstGeom>
            <a:ln>
              <a:solidFill>
                <a:srgbClr val="FFD347"/>
              </a:solidFill>
              <a:prstDash val="solid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肘形连接符 28"/>
            <p:cNvCxnSpPr/>
            <p:nvPr/>
          </p:nvCxnSpPr>
          <p:spPr>
            <a:xfrm flipV="1">
              <a:off x="4629799" y="2720424"/>
              <a:ext cx="3554606" cy="1096912"/>
            </a:xfrm>
            <a:prstGeom prst="bentConnector3">
              <a:avLst>
                <a:gd name="adj1" fmla="val 104865"/>
              </a:avLst>
            </a:prstGeom>
            <a:ln>
              <a:solidFill>
                <a:srgbClr val="92D050"/>
              </a:solidFill>
              <a:prstDash val="solid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0" name="组合 29"/>
            <p:cNvGrpSpPr/>
            <p:nvPr/>
          </p:nvGrpSpPr>
          <p:grpSpPr>
            <a:xfrm>
              <a:off x="3295667" y="2493159"/>
              <a:ext cx="1924405" cy="2015961"/>
              <a:chOff x="3151651" y="2258759"/>
              <a:chExt cx="2275744" cy="2322106"/>
            </a:xfrm>
          </p:grpSpPr>
          <p:sp>
            <p:nvSpPr>
              <p:cNvPr id="43" name="任意多边形 42"/>
              <p:cNvSpPr/>
              <p:nvPr/>
            </p:nvSpPr>
            <p:spPr>
              <a:xfrm rot="18218127">
                <a:off x="3729180" y="2135487"/>
                <a:ext cx="931397" cy="1177941"/>
              </a:xfrm>
              <a:custGeom>
                <a:avLst/>
                <a:gdLst>
                  <a:gd name="connsiteX0" fmla="*/ 495300 w 1250950"/>
                  <a:gd name="connsiteY0" fmla="*/ 0 h 1511300"/>
                  <a:gd name="connsiteX1" fmla="*/ 1250950 w 1250950"/>
                  <a:gd name="connsiteY1" fmla="*/ 755650 h 1511300"/>
                  <a:gd name="connsiteX2" fmla="*/ 495300 w 1250950"/>
                  <a:gd name="connsiteY2" fmla="*/ 1511300 h 1511300"/>
                  <a:gd name="connsiteX3" fmla="*/ 72809 w 1250950"/>
                  <a:gd name="connsiteY3" fmla="*/ 1382247 h 1511300"/>
                  <a:gd name="connsiteX4" fmla="*/ 0 w 1250950"/>
                  <a:gd name="connsiteY4" fmla="*/ 1322174 h 1511300"/>
                  <a:gd name="connsiteX5" fmla="*/ 39025 w 1250950"/>
                  <a:gd name="connsiteY5" fmla="*/ 1289975 h 1511300"/>
                  <a:gd name="connsiteX6" fmla="*/ 260350 w 1250950"/>
                  <a:gd name="connsiteY6" fmla="*/ 755650 h 1511300"/>
                  <a:gd name="connsiteX7" fmla="*/ 39025 w 1250950"/>
                  <a:gd name="connsiteY7" fmla="*/ 221325 h 1511300"/>
                  <a:gd name="connsiteX8" fmla="*/ 0 w 1250950"/>
                  <a:gd name="connsiteY8" fmla="*/ 189126 h 1511300"/>
                  <a:gd name="connsiteX9" fmla="*/ 72809 w 1250950"/>
                  <a:gd name="connsiteY9" fmla="*/ 129053 h 1511300"/>
                  <a:gd name="connsiteX10" fmla="*/ 495300 w 1250950"/>
                  <a:gd name="connsiteY10" fmla="*/ 0 h 15113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250950" h="1511300">
                    <a:moveTo>
                      <a:pt x="495300" y="0"/>
                    </a:moveTo>
                    <a:cubicBezTo>
                      <a:pt x="912634" y="0"/>
                      <a:pt x="1250950" y="338316"/>
                      <a:pt x="1250950" y="755650"/>
                    </a:cubicBezTo>
                    <a:cubicBezTo>
                      <a:pt x="1250950" y="1172984"/>
                      <a:pt x="912634" y="1511300"/>
                      <a:pt x="495300" y="1511300"/>
                    </a:cubicBezTo>
                    <a:cubicBezTo>
                      <a:pt x="338800" y="1511300"/>
                      <a:pt x="193412" y="1463724"/>
                      <a:pt x="72809" y="1382247"/>
                    </a:cubicBezTo>
                    <a:lnTo>
                      <a:pt x="0" y="1322174"/>
                    </a:lnTo>
                    <a:lnTo>
                      <a:pt x="39025" y="1289975"/>
                    </a:lnTo>
                    <a:cubicBezTo>
                      <a:pt x="175771" y="1153230"/>
                      <a:pt x="260350" y="964317"/>
                      <a:pt x="260350" y="755650"/>
                    </a:cubicBezTo>
                    <a:cubicBezTo>
                      <a:pt x="260350" y="546983"/>
                      <a:pt x="175771" y="358071"/>
                      <a:pt x="39025" y="221325"/>
                    </a:cubicBezTo>
                    <a:lnTo>
                      <a:pt x="0" y="189126"/>
                    </a:lnTo>
                    <a:lnTo>
                      <a:pt x="72809" y="129053"/>
                    </a:lnTo>
                    <a:cubicBezTo>
                      <a:pt x="193412" y="47576"/>
                      <a:pt x="338800" y="0"/>
                      <a:pt x="495300" y="0"/>
                    </a:cubicBezTo>
                    <a:close/>
                  </a:path>
                </a:pathLst>
              </a:custGeom>
              <a:solidFill>
                <a:srgbClr val="F9EE5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lIns="180000" tIns="0" rIns="0" bIns="0" rtlCol="0" anchor="ctr"/>
              <a:lstStyle/>
              <a:p>
                <a:pPr algn="ctr"/>
                <a:r>
                  <a:rPr lang="zh-CN" altLang="en-US" sz="2000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营养</a:t>
                </a:r>
                <a:endParaRPr lang="en-US" altLang="zh-CN" sz="20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/>
                <a:r>
                  <a:rPr lang="zh-CN" altLang="en-US" sz="2000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健康</a:t>
                </a:r>
              </a:p>
            </p:txBody>
          </p:sp>
          <p:sp>
            <p:nvSpPr>
              <p:cNvPr id="44" name="任意多边形 43"/>
              <p:cNvSpPr/>
              <p:nvPr/>
            </p:nvSpPr>
            <p:spPr>
              <a:xfrm rot="1955786">
                <a:off x="4506544" y="2721164"/>
                <a:ext cx="920851" cy="1191431"/>
              </a:xfrm>
              <a:custGeom>
                <a:avLst/>
                <a:gdLst>
                  <a:gd name="connsiteX0" fmla="*/ 495300 w 1250950"/>
                  <a:gd name="connsiteY0" fmla="*/ 0 h 1511300"/>
                  <a:gd name="connsiteX1" fmla="*/ 1250950 w 1250950"/>
                  <a:gd name="connsiteY1" fmla="*/ 755650 h 1511300"/>
                  <a:gd name="connsiteX2" fmla="*/ 495300 w 1250950"/>
                  <a:gd name="connsiteY2" fmla="*/ 1511300 h 1511300"/>
                  <a:gd name="connsiteX3" fmla="*/ 72809 w 1250950"/>
                  <a:gd name="connsiteY3" fmla="*/ 1382247 h 1511300"/>
                  <a:gd name="connsiteX4" fmla="*/ 0 w 1250950"/>
                  <a:gd name="connsiteY4" fmla="*/ 1322174 h 1511300"/>
                  <a:gd name="connsiteX5" fmla="*/ 39025 w 1250950"/>
                  <a:gd name="connsiteY5" fmla="*/ 1289975 h 1511300"/>
                  <a:gd name="connsiteX6" fmla="*/ 260350 w 1250950"/>
                  <a:gd name="connsiteY6" fmla="*/ 755650 h 1511300"/>
                  <a:gd name="connsiteX7" fmla="*/ 39025 w 1250950"/>
                  <a:gd name="connsiteY7" fmla="*/ 221325 h 1511300"/>
                  <a:gd name="connsiteX8" fmla="*/ 0 w 1250950"/>
                  <a:gd name="connsiteY8" fmla="*/ 189126 h 1511300"/>
                  <a:gd name="connsiteX9" fmla="*/ 72809 w 1250950"/>
                  <a:gd name="connsiteY9" fmla="*/ 129053 h 1511300"/>
                  <a:gd name="connsiteX10" fmla="*/ 495300 w 1250950"/>
                  <a:gd name="connsiteY10" fmla="*/ 0 h 15113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250950" h="1511300">
                    <a:moveTo>
                      <a:pt x="495300" y="0"/>
                    </a:moveTo>
                    <a:cubicBezTo>
                      <a:pt x="912634" y="0"/>
                      <a:pt x="1250950" y="338316"/>
                      <a:pt x="1250950" y="755650"/>
                    </a:cubicBezTo>
                    <a:cubicBezTo>
                      <a:pt x="1250950" y="1172984"/>
                      <a:pt x="912634" y="1511300"/>
                      <a:pt x="495300" y="1511300"/>
                    </a:cubicBezTo>
                    <a:cubicBezTo>
                      <a:pt x="338800" y="1511300"/>
                      <a:pt x="193412" y="1463724"/>
                      <a:pt x="72809" y="1382247"/>
                    </a:cubicBezTo>
                    <a:lnTo>
                      <a:pt x="0" y="1322174"/>
                    </a:lnTo>
                    <a:lnTo>
                      <a:pt x="39025" y="1289975"/>
                    </a:lnTo>
                    <a:cubicBezTo>
                      <a:pt x="175771" y="1153230"/>
                      <a:pt x="260350" y="964317"/>
                      <a:pt x="260350" y="755650"/>
                    </a:cubicBezTo>
                    <a:cubicBezTo>
                      <a:pt x="260350" y="546983"/>
                      <a:pt x="175771" y="358071"/>
                      <a:pt x="39025" y="221325"/>
                    </a:cubicBezTo>
                    <a:lnTo>
                      <a:pt x="0" y="189126"/>
                    </a:lnTo>
                    <a:lnTo>
                      <a:pt x="72809" y="129053"/>
                    </a:lnTo>
                    <a:cubicBezTo>
                      <a:pt x="193412" y="47576"/>
                      <a:pt x="338800" y="0"/>
                      <a:pt x="495300" y="0"/>
                    </a:cubicBezTo>
                    <a:close/>
                  </a:path>
                </a:pathLst>
              </a:custGeom>
              <a:solidFill>
                <a:srgbClr val="9DDD5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270" lIns="180000" tIns="0" rIns="0" bIns="0" rtlCol="0" anchor="ctr"/>
              <a:lstStyle/>
              <a:p>
                <a:pPr algn="ctr"/>
                <a:r>
                  <a:rPr lang="zh-CN" altLang="en-US" sz="2000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教育</a:t>
                </a:r>
                <a:endParaRPr lang="en-US" altLang="zh-CN" sz="20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/>
                <a:r>
                  <a:rPr lang="zh-CN" altLang="en-US" sz="2000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发展</a:t>
                </a:r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 rot="7109777">
                <a:off x="3962805" y="3526196"/>
                <a:ext cx="931397" cy="1177941"/>
              </a:xfrm>
              <a:custGeom>
                <a:avLst/>
                <a:gdLst>
                  <a:gd name="connsiteX0" fmla="*/ 495300 w 1250950"/>
                  <a:gd name="connsiteY0" fmla="*/ 0 h 1511300"/>
                  <a:gd name="connsiteX1" fmla="*/ 1250950 w 1250950"/>
                  <a:gd name="connsiteY1" fmla="*/ 755650 h 1511300"/>
                  <a:gd name="connsiteX2" fmla="*/ 495300 w 1250950"/>
                  <a:gd name="connsiteY2" fmla="*/ 1511300 h 1511300"/>
                  <a:gd name="connsiteX3" fmla="*/ 72809 w 1250950"/>
                  <a:gd name="connsiteY3" fmla="*/ 1382247 h 1511300"/>
                  <a:gd name="connsiteX4" fmla="*/ 0 w 1250950"/>
                  <a:gd name="connsiteY4" fmla="*/ 1322174 h 1511300"/>
                  <a:gd name="connsiteX5" fmla="*/ 39025 w 1250950"/>
                  <a:gd name="connsiteY5" fmla="*/ 1289975 h 1511300"/>
                  <a:gd name="connsiteX6" fmla="*/ 260350 w 1250950"/>
                  <a:gd name="connsiteY6" fmla="*/ 755650 h 1511300"/>
                  <a:gd name="connsiteX7" fmla="*/ 39025 w 1250950"/>
                  <a:gd name="connsiteY7" fmla="*/ 221325 h 1511300"/>
                  <a:gd name="connsiteX8" fmla="*/ 0 w 1250950"/>
                  <a:gd name="connsiteY8" fmla="*/ 189126 h 1511300"/>
                  <a:gd name="connsiteX9" fmla="*/ 72809 w 1250950"/>
                  <a:gd name="connsiteY9" fmla="*/ 129053 h 1511300"/>
                  <a:gd name="connsiteX10" fmla="*/ 495300 w 1250950"/>
                  <a:gd name="connsiteY10" fmla="*/ 0 h 15113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250950" h="1511300">
                    <a:moveTo>
                      <a:pt x="495300" y="0"/>
                    </a:moveTo>
                    <a:cubicBezTo>
                      <a:pt x="912634" y="0"/>
                      <a:pt x="1250950" y="338316"/>
                      <a:pt x="1250950" y="755650"/>
                    </a:cubicBezTo>
                    <a:cubicBezTo>
                      <a:pt x="1250950" y="1172984"/>
                      <a:pt x="912634" y="1511300"/>
                      <a:pt x="495300" y="1511300"/>
                    </a:cubicBezTo>
                    <a:cubicBezTo>
                      <a:pt x="338800" y="1511300"/>
                      <a:pt x="193412" y="1463724"/>
                      <a:pt x="72809" y="1382247"/>
                    </a:cubicBezTo>
                    <a:lnTo>
                      <a:pt x="0" y="1322174"/>
                    </a:lnTo>
                    <a:lnTo>
                      <a:pt x="39025" y="1289975"/>
                    </a:lnTo>
                    <a:cubicBezTo>
                      <a:pt x="175771" y="1153230"/>
                      <a:pt x="260350" y="964317"/>
                      <a:pt x="260350" y="755650"/>
                    </a:cubicBezTo>
                    <a:cubicBezTo>
                      <a:pt x="260350" y="546983"/>
                      <a:pt x="175771" y="358071"/>
                      <a:pt x="39025" y="221325"/>
                    </a:cubicBezTo>
                    <a:lnTo>
                      <a:pt x="0" y="189126"/>
                    </a:lnTo>
                    <a:lnTo>
                      <a:pt x="72809" y="129053"/>
                    </a:lnTo>
                    <a:cubicBezTo>
                      <a:pt x="193412" y="47576"/>
                      <a:pt x="338800" y="0"/>
                      <a:pt x="495300" y="0"/>
                    </a:cubicBezTo>
                    <a:close/>
                  </a:path>
                </a:pathLst>
              </a:custGeom>
              <a:solidFill>
                <a:srgbClr val="FF811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270" lIns="180000" tIns="0" rIns="0" bIns="0" rtlCol="0" anchor="ctr"/>
              <a:lstStyle/>
              <a:p>
                <a:pPr algn="ctr"/>
                <a:r>
                  <a:rPr lang="zh-CN" altLang="en-US" sz="2000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安全</a:t>
                </a:r>
                <a:endParaRPr lang="en-US" altLang="zh-CN" sz="20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/>
                <a:r>
                  <a:rPr lang="zh-CN" altLang="en-US" sz="2000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保护</a:t>
                </a:r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2790540">
                <a:off x="3151651" y="2944594"/>
                <a:ext cx="920851" cy="1191431"/>
              </a:xfrm>
              <a:custGeom>
                <a:avLst/>
                <a:gdLst>
                  <a:gd name="connsiteX0" fmla="*/ 495300 w 1250950"/>
                  <a:gd name="connsiteY0" fmla="*/ 0 h 1511300"/>
                  <a:gd name="connsiteX1" fmla="*/ 1250950 w 1250950"/>
                  <a:gd name="connsiteY1" fmla="*/ 755650 h 1511300"/>
                  <a:gd name="connsiteX2" fmla="*/ 495300 w 1250950"/>
                  <a:gd name="connsiteY2" fmla="*/ 1511300 h 1511300"/>
                  <a:gd name="connsiteX3" fmla="*/ 72809 w 1250950"/>
                  <a:gd name="connsiteY3" fmla="*/ 1382247 h 1511300"/>
                  <a:gd name="connsiteX4" fmla="*/ 0 w 1250950"/>
                  <a:gd name="connsiteY4" fmla="*/ 1322174 h 1511300"/>
                  <a:gd name="connsiteX5" fmla="*/ 39025 w 1250950"/>
                  <a:gd name="connsiteY5" fmla="*/ 1289975 h 1511300"/>
                  <a:gd name="connsiteX6" fmla="*/ 260350 w 1250950"/>
                  <a:gd name="connsiteY6" fmla="*/ 755650 h 1511300"/>
                  <a:gd name="connsiteX7" fmla="*/ 39025 w 1250950"/>
                  <a:gd name="connsiteY7" fmla="*/ 221325 h 1511300"/>
                  <a:gd name="connsiteX8" fmla="*/ 0 w 1250950"/>
                  <a:gd name="connsiteY8" fmla="*/ 189126 h 1511300"/>
                  <a:gd name="connsiteX9" fmla="*/ 72809 w 1250950"/>
                  <a:gd name="connsiteY9" fmla="*/ 129053 h 1511300"/>
                  <a:gd name="connsiteX10" fmla="*/ 495300 w 1250950"/>
                  <a:gd name="connsiteY10" fmla="*/ 0 h 15113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250950" h="1511300">
                    <a:moveTo>
                      <a:pt x="495300" y="0"/>
                    </a:moveTo>
                    <a:cubicBezTo>
                      <a:pt x="912634" y="0"/>
                      <a:pt x="1250950" y="338316"/>
                      <a:pt x="1250950" y="755650"/>
                    </a:cubicBezTo>
                    <a:cubicBezTo>
                      <a:pt x="1250950" y="1172984"/>
                      <a:pt x="912634" y="1511300"/>
                      <a:pt x="495300" y="1511300"/>
                    </a:cubicBezTo>
                    <a:cubicBezTo>
                      <a:pt x="338800" y="1511300"/>
                      <a:pt x="193412" y="1463724"/>
                      <a:pt x="72809" y="1382247"/>
                    </a:cubicBezTo>
                    <a:lnTo>
                      <a:pt x="0" y="1322174"/>
                    </a:lnTo>
                    <a:lnTo>
                      <a:pt x="39025" y="1289975"/>
                    </a:lnTo>
                    <a:cubicBezTo>
                      <a:pt x="175771" y="1153230"/>
                      <a:pt x="260350" y="964317"/>
                      <a:pt x="260350" y="755650"/>
                    </a:cubicBezTo>
                    <a:cubicBezTo>
                      <a:pt x="260350" y="546983"/>
                      <a:pt x="175771" y="358071"/>
                      <a:pt x="39025" y="221325"/>
                    </a:cubicBezTo>
                    <a:lnTo>
                      <a:pt x="0" y="189126"/>
                    </a:lnTo>
                    <a:lnTo>
                      <a:pt x="72809" y="129053"/>
                    </a:lnTo>
                    <a:cubicBezTo>
                      <a:pt x="193412" y="47576"/>
                      <a:pt x="338800" y="0"/>
                      <a:pt x="495300" y="0"/>
                    </a:cubicBezTo>
                    <a:close/>
                  </a:path>
                </a:pathLst>
              </a:custGeom>
              <a:solidFill>
                <a:srgbClr val="578BC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lIns="108000" tIns="0" rIns="0" bIns="0" rtlCol="0" anchor="ctr"/>
              <a:lstStyle/>
              <a:p>
                <a:pPr algn="ctr"/>
                <a:r>
                  <a:rPr lang="zh-CN" altLang="en-US" sz="2000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社会</a:t>
                </a:r>
                <a:endParaRPr lang="en-US" altLang="zh-CN" sz="20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/>
                <a:r>
                  <a:rPr lang="zh-CN" altLang="en-US" sz="2000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融合</a:t>
                </a:r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1156623" y="2465433"/>
              <a:ext cx="2479273" cy="1179591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>
                <a:buFont typeface="Arial" charset="0"/>
                <a:buNone/>
                <a:defRPr/>
              </a:pPr>
              <a:r>
                <a:rPr lang="zh-CN" altLang="en-US" sz="1600" dirty="0">
                  <a:solidFill>
                    <a:srgbClr val="4F4F4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针对儿童、特别是农村贫困地区儿童的营养改善服务；</a:t>
              </a:r>
              <a:endParaRPr lang="en-US" altLang="zh-CN" sz="1600" dirty="0">
                <a:solidFill>
                  <a:srgbClr val="4F4F4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buFont typeface="Arial" charset="0"/>
                <a:buNone/>
                <a:defRPr/>
              </a:pPr>
              <a:r>
                <a:rPr lang="zh-CN" altLang="en-US" sz="1600" dirty="0">
                  <a:solidFill>
                    <a:srgbClr val="4F4F4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残障儿童及罕见病儿童的医疗康复服务；</a:t>
              </a:r>
              <a:endParaRPr lang="en-US" altLang="zh-CN" sz="1600" dirty="0">
                <a:solidFill>
                  <a:srgbClr val="4F4F4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buFont typeface="Arial" charset="0"/>
                <a:buNone/>
                <a:defRPr/>
              </a:pPr>
              <a:r>
                <a:rPr lang="zh-CN" altLang="en-US" sz="1600" dirty="0">
                  <a:solidFill>
                    <a:srgbClr val="4F4F4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流动人口母婴健康服务。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3984584" y="4570817"/>
              <a:ext cx="2741925" cy="1080390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4F4F4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针对儿童的安全教育服务；</a:t>
              </a:r>
              <a:endParaRPr lang="en-US" altLang="zh-CN" sz="1600" dirty="0">
                <a:solidFill>
                  <a:srgbClr val="4F4F4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4F4F4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预防性侵害、预防被拐骗的活动；</a:t>
              </a:r>
              <a:endParaRPr lang="en-US" altLang="zh-CN" sz="1600" dirty="0">
                <a:solidFill>
                  <a:srgbClr val="4F4F4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4F4F4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儿童保护的倡导活动；</a:t>
              </a:r>
              <a:endParaRPr lang="en-US" altLang="zh-CN" sz="1600" dirty="0">
                <a:solidFill>
                  <a:srgbClr val="4F4F4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4F4F4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对受虐儿童的支持和保护活动；</a:t>
              </a:r>
              <a:endParaRPr lang="en-US" altLang="zh-CN" sz="1600" dirty="0">
                <a:solidFill>
                  <a:srgbClr val="4F4F4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482359" y="4139040"/>
              <a:ext cx="3524154" cy="1306184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4F4F4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针对促进残健儿童融合的服务；</a:t>
              </a:r>
            </a:p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4F4F4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倡导对残疾儿童及家庭的理解和关怀的服务；</a:t>
              </a:r>
            </a:p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4F4F4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帮助流浪儿童重新回归家庭、学校和社会的服务；</a:t>
              </a:r>
            </a:p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4F4F4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帮助流动儿童成为城市新公民的服务。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5268612" y="1952986"/>
              <a:ext cx="2915794" cy="1882892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4F4F4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针对农村儿童或者流动儿童的学前教育服务；</a:t>
              </a:r>
            </a:p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4F4F4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改善农村儿童和流动儿童的教学环境和教育质量的服务；</a:t>
              </a:r>
            </a:p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4F4F4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流动儿童及留守儿童课后辅导、兴趣发展、家庭教育和情感关怀的服务；</a:t>
              </a:r>
            </a:p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4F4F4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保障残疾儿童接受教育及提高相关教育质量的服务。</a:t>
              </a:r>
            </a:p>
          </p:txBody>
        </p:sp>
        <p:cxnSp>
          <p:nvCxnSpPr>
            <p:cNvPr id="36" name="肘形连接符 35"/>
            <p:cNvCxnSpPr/>
            <p:nvPr/>
          </p:nvCxnSpPr>
          <p:spPr>
            <a:xfrm rot="16200000" flipH="1">
              <a:off x="3833960" y="4017403"/>
              <a:ext cx="1660833" cy="1492141"/>
            </a:xfrm>
            <a:prstGeom prst="bentConnector3">
              <a:avLst>
                <a:gd name="adj1" fmla="val 100687"/>
              </a:avLst>
            </a:prstGeom>
            <a:ln>
              <a:solidFill>
                <a:srgbClr val="FF8115"/>
              </a:solidFill>
              <a:prstDash val="solid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肘形连接符 36"/>
            <p:cNvCxnSpPr/>
            <p:nvPr/>
          </p:nvCxnSpPr>
          <p:spPr>
            <a:xfrm rot="10800000" flipV="1">
              <a:off x="524387" y="4064642"/>
              <a:ext cx="2927654" cy="953091"/>
            </a:xfrm>
            <a:prstGeom prst="bentConnector3">
              <a:avLst>
                <a:gd name="adj1" fmla="val 100072"/>
              </a:avLst>
            </a:prstGeom>
            <a:ln>
              <a:solidFill>
                <a:srgbClr val="578BC9"/>
              </a:solidFill>
              <a:prstDash val="solid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8" name="图片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2004" y="73740"/>
            <a:ext cx="3428742" cy="478206"/>
          </a:xfrm>
          <a:prstGeom prst="rect">
            <a:avLst/>
          </a:prstGeom>
        </p:spPr>
      </p:pic>
      <p:pic>
        <p:nvPicPr>
          <p:cNvPr id="51" name="图片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35629"/>
            <a:ext cx="1322371" cy="1322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813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2"/>
          <p:cNvSpPr>
            <a:spLocks noChangeArrowheads="1"/>
          </p:cNvSpPr>
          <p:nvPr/>
        </p:nvSpPr>
        <p:spPr bwMode="auto">
          <a:xfrm>
            <a:off x="360790" y="2205973"/>
            <a:ext cx="5305492" cy="302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>
              <a:lnSpc>
                <a:spcPct val="130000"/>
              </a:lnSpc>
            </a:pPr>
            <a:r>
              <a:rPr lang="zh-CN" altLang="en-US" sz="2000" dirty="0">
                <a:solidFill>
                  <a:srgbClr val="C00000"/>
                </a:solidFill>
                <a:latin typeface="微软雅黑" panose="020B0503020204020204" pitchFamily="34" charset="-122"/>
              </a:rPr>
              <a:t>   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pitchFamily="34" charset="-122"/>
              </a:rPr>
              <a:t>新项目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资助</a:t>
            </a:r>
            <a:endParaRPr lang="en-US" altLang="zh-CN" sz="2000" b="1" dirty="0" smtClean="0">
              <a:solidFill>
                <a:srgbClr val="FF0000"/>
              </a:solidFill>
              <a:latin typeface="微软雅黑" panose="020B0503020204020204" pitchFamily="34" charset="-122"/>
            </a:endParaRPr>
          </a:p>
          <a:p>
            <a:pPr lvl="0">
              <a:lnSpc>
                <a:spcPct val="130000"/>
              </a:lnSpc>
            </a:pPr>
            <a:endParaRPr lang="en-US" altLang="zh-CN" sz="2000" b="1" dirty="0">
              <a:solidFill>
                <a:srgbClr val="FF0000"/>
              </a:solidFill>
              <a:latin typeface="微软雅黑" panose="020B0503020204020204" pitchFamily="34" charset="-122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聚焦长三角，让有限的资金发挥更大的影响。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关注身边的</a:t>
            </a:r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弱势流动儿童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，我们可以做更多。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通过暴走，联劝将努力撬动其他资源方的加入</a:t>
            </a:r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，让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资助更加深入和专业，给钱也要给能力和成长机会</a:t>
            </a:r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。</a:t>
            </a:r>
            <a:endParaRPr lang="en-US" altLang="zh-CN" sz="16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2017</a:t>
            </a:r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年计划新资助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8</a:t>
            </a:r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个项目，预计资助总额度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64</a:t>
            </a:r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万。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endParaRPr lang="en-US" altLang="zh-CN" sz="1600" dirty="0">
              <a:solidFill>
                <a:srgbClr val="666666"/>
              </a:solidFill>
              <a:latin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   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    </a:t>
            </a:r>
            <a:endParaRPr lang="en-US" altLang="zh-CN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05260" y="256622"/>
            <a:ext cx="4173455" cy="534453"/>
            <a:chOff x="657376" y="527795"/>
            <a:chExt cx="3740835" cy="534453"/>
          </a:xfrm>
        </p:grpSpPr>
        <p:sp>
          <p:nvSpPr>
            <p:cNvPr id="5" name="标题 1"/>
            <p:cNvSpPr txBox="1">
              <a:spLocks/>
            </p:cNvSpPr>
            <p:nvPr/>
          </p:nvSpPr>
          <p:spPr>
            <a:xfrm>
              <a:off x="779511" y="527795"/>
              <a:ext cx="3618700" cy="53445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kern="120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j-cs"/>
                </a:defRPr>
              </a:lvl1pPr>
            </a:lstStyle>
            <a:p>
              <a:pPr>
                <a:defRPr/>
              </a:pPr>
              <a:r>
                <a:rPr lang="en-US" altLang="zh-CN" sz="2400" i="1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U</a:t>
              </a:r>
              <a:r>
                <a:rPr lang="zh-CN" altLang="en-US" sz="2400" i="1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积木计划</a:t>
              </a:r>
              <a:r>
                <a:rPr lang="en-US" altLang="zh-CN" sz="2400" i="1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---</a:t>
              </a:r>
              <a:r>
                <a:rPr lang="zh-CN" altLang="en-US" sz="2400" i="1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新</a:t>
              </a:r>
              <a:r>
                <a:rPr lang="zh-CN" altLang="en-US" sz="2400" i="1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项目资助</a:t>
              </a:r>
              <a:endParaRPr lang="zh-CN" altLang="en-US" sz="2400" i="1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657376" y="547221"/>
              <a:ext cx="99548" cy="49709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8800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cxnSp>
        <p:nvCxnSpPr>
          <p:cNvPr id="7" name="直接连接符 6"/>
          <p:cNvCxnSpPr/>
          <p:nvPr/>
        </p:nvCxnSpPr>
        <p:spPr>
          <a:xfrm flipV="1">
            <a:off x="305260" y="773143"/>
            <a:ext cx="3817035" cy="2578"/>
          </a:xfrm>
          <a:prstGeom prst="line">
            <a:avLst/>
          </a:prstGeom>
          <a:ln w="25400" cmpd="sng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2004" y="73739"/>
            <a:ext cx="3428742" cy="525867"/>
          </a:xfrm>
          <a:prstGeom prst="rect">
            <a:avLst/>
          </a:prstGeom>
        </p:spPr>
      </p:pic>
      <p:graphicFrame>
        <p:nvGraphicFramePr>
          <p:cNvPr id="11" name="图表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12223155"/>
              </p:ext>
            </p:extLst>
          </p:nvPr>
        </p:nvGraphicFramePr>
        <p:xfrm>
          <a:off x="5996067" y="1612652"/>
          <a:ext cx="5904798" cy="42122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2" name="图片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7196" y="5299828"/>
            <a:ext cx="1558172" cy="1558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912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8" name="矩形 22"/>
          <p:cNvSpPr>
            <a:spLocks noChangeArrowheads="1"/>
          </p:cNvSpPr>
          <p:nvPr/>
        </p:nvSpPr>
        <p:spPr bwMode="auto">
          <a:xfrm>
            <a:off x="689548" y="986649"/>
            <a:ext cx="10837889" cy="1224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dirty="0">
                <a:solidFill>
                  <a:srgbClr val="4D4D4D"/>
                </a:solidFill>
                <a:latin typeface="微软雅黑" panose="020B0503020204020204" pitchFamily="34" charset="-122"/>
              </a:rPr>
              <a:t>       </a:t>
            </a:r>
            <a:r>
              <a:rPr lang="zh-CN" altLang="en-US" sz="1600" dirty="0">
                <a:solidFill>
                  <a:srgbClr val="4D4D4D"/>
                </a:solidFill>
                <a:latin typeface="微软雅黑" panose="020B0503020204020204" pitchFamily="34" charset="-122"/>
              </a:rPr>
              <a:t>对“人”和“环境”的工作往往任重道远，联劝历来鼓励公益组织对服务项目有深入思考和长远规划，形成解决问题的</a:t>
            </a:r>
            <a:r>
              <a:rPr lang="zh-CN" altLang="en-US" sz="1600" b="1" dirty="0">
                <a:solidFill>
                  <a:srgbClr val="4D4D4D"/>
                </a:solidFill>
                <a:latin typeface="微软雅黑" panose="020B0503020204020204" pitchFamily="34" charset="-122"/>
              </a:rPr>
              <a:t>有效模式并与公益同行合作分享，达成更大的社会效应</a:t>
            </a:r>
            <a:r>
              <a:rPr lang="zh-CN" altLang="en-US" sz="1600" dirty="0">
                <a:solidFill>
                  <a:srgbClr val="4D4D4D"/>
                </a:solidFill>
                <a:latin typeface="微软雅黑" panose="020B0503020204020204" pitchFamily="34" charset="-122"/>
              </a:rPr>
              <a:t>。同时，联劝深知一个有效的项目模式的形成需要探索和积累，非一两年的资助能达到立竿见影的效果。因此，需要对项目及其机构有更持续的资助。</a:t>
            </a:r>
            <a:endParaRPr lang="en-US" altLang="zh-CN" sz="1600" dirty="0">
              <a:solidFill>
                <a:srgbClr val="4D4D4D"/>
              </a:solidFill>
              <a:latin typeface="微软雅黑" panose="020B0503020204020204" pitchFamily="34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en-US" altLang="zh-CN" sz="1600" dirty="0">
                <a:solidFill>
                  <a:srgbClr val="4D4D4D"/>
                </a:solidFill>
                <a:latin typeface="微软雅黑" panose="020B0503020204020204" pitchFamily="34" charset="-122"/>
              </a:rPr>
              <a:t>       </a:t>
            </a:r>
          </a:p>
        </p:txBody>
      </p:sp>
      <p:sp>
        <p:nvSpPr>
          <p:cNvPr id="68" name="矩形 67"/>
          <p:cNvSpPr/>
          <p:nvPr/>
        </p:nvSpPr>
        <p:spPr>
          <a:xfrm>
            <a:off x="6043385" y="6477155"/>
            <a:ext cx="548405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注：持续资助项目从统筹资助范围产生</a:t>
            </a:r>
            <a:r>
              <a:rPr lang="zh-CN" altLang="en-US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，公益自筹项目不列入计算。</a:t>
            </a:r>
            <a:endParaRPr lang="en-US" altLang="zh-CN" sz="105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26"/>
          <p:cNvSpPr txBox="1">
            <a:spLocks noChangeArrowheads="1"/>
          </p:cNvSpPr>
          <p:nvPr/>
        </p:nvSpPr>
        <p:spPr bwMode="auto">
          <a:xfrm>
            <a:off x="689548" y="3831585"/>
            <a:ext cx="3725774" cy="2074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1600" dirty="0">
                <a:solidFill>
                  <a:srgbClr val="4D4D4D"/>
                </a:solidFill>
                <a:latin typeface="微软雅黑" panose="020B0503020204020204" pitchFamily="34" charset="-122"/>
              </a:rPr>
              <a:t>如捐赠人的长情捐赠和陪伴，联劝也将更长情更深入的资助公益项目，最终希望能形成项目模式并得以复制推广，让更多人受益。预计</a:t>
            </a:r>
            <a:r>
              <a:rPr lang="en-US" altLang="zh-CN" sz="1600" dirty="0" smtClean="0">
                <a:solidFill>
                  <a:srgbClr val="4D4D4D"/>
                </a:solidFill>
                <a:latin typeface="微软雅黑" panose="020B0503020204020204" pitchFamily="34" charset="-122"/>
              </a:rPr>
              <a:t>2017</a:t>
            </a:r>
            <a:r>
              <a:rPr lang="zh-CN" altLang="en-US" sz="1600" dirty="0" smtClean="0">
                <a:solidFill>
                  <a:srgbClr val="4D4D4D"/>
                </a:solidFill>
                <a:latin typeface="微软雅黑" panose="020B0503020204020204" pitchFamily="34" charset="-122"/>
              </a:rPr>
              <a:t>年</a:t>
            </a:r>
            <a:r>
              <a:rPr lang="zh-CN" altLang="en-US" sz="1600" dirty="0">
                <a:solidFill>
                  <a:srgbClr val="4D4D4D"/>
                </a:solidFill>
                <a:latin typeface="微软雅黑" panose="020B0503020204020204" pitchFamily="34" charset="-122"/>
              </a:rPr>
              <a:t>，联劝持续资助的项目将累计</a:t>
            </a:r>
            <a:r>
              <a:rPr lang="zh-CN" altLang="en-US" sz="1600" dirty="0" smtClean="0">
                <a:solidFill>
                  <a:srgbClr val="4D4D4D"/>
                </a:solidFill>
                <a:latin typeface="微软雅黑" panose="020B0503020204020204" pitchFamily="34" charset="-122"/>
              </a:rPr>
              <a:t>达</a:t>
            </a:r>
            <a:r>
              <a:rPr lang="en-US" altLang="zh-CN" sz="1600" dirty="0" smtClean="0">
                <a:solidFill>
                  <a:srgbClr val="4D4D4D"/>
                </a:solidFill>
                <a:latin typeface="微软雅黑" panose="020B0503020204020204" pitchFamily="34" charset="-122"/>
              </a:rPr>
              <a:t>40</a:t>
            </a:r>
            <a:r>
              <a:rPr lang="zh-CN" altLang="en-US" sz="1600" dirty="0" smtClean="0">
                <a:solidFill>
                  <a:srgbClr val="4D4D4D"/>
                </a:solidFill>
                <a:latin typeface="微软雅黑" panose="020B0503020204020204" pitchFamily="34" charset="-122"/>
              </a:rPr>
              <a:t>个</a:t>
            </a:r>
            <a:r>
              <a:rPr lang="zh-CN" altLang="en-US" sz="1600" dirty="0">
                <a:solidFill>
                  <a:srgbClr val="4D4D4D"/>
                </a:solidFill>
                <a:latin typeface="微软雅黑" panose="020B0503020204020204" pitchFamily="34" charset="-122"/>
              </a:rPr>
              <a:t>。</a:t>
            </a:r>
            <a:endParaRPr lang="en-US" altLang="zh-CN" sz="1600" dirty="0">
              <a:solidFill>
                <a:srgbClr val="4D4D4D"/>
              </a:solidFill>
              <a:latin typeface="微软雅黑" panose="020B0503020204020204" pitchFamily="34" charset="-122"/>
            </a:endParaRPr>
          </a:p>
        </p:txBody>
      </p:sp>
      <p:sp>
        <p:nvSpPr>
          <p:cNvPr id="11" name="文本框 43"/>
          <p:cNvSpPr txBox="1">
            <a:spLocks noChangeArrowheads="1"/>
          </p:cNvSpPr>
          <p:nvPr/>
        </p:nvSpPr>
        <p:spPr bwMode="auto">
          <a:xfrm>
            <a:off x="689548" y="2831148"/>
            <a:ext cx="1011238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4000" dirty="0">
                <a:solidFill>
                  <a:srgbClr val="FF0000"/>
                </a:solidFill>
                <a:latin typeface="Baskerville Old Face" panose="02020602080505020303" pitchFamily="18" charset="0"/>
                <a:ea typeface="微软雅黑" panose="020B0503020204020204" pitchFamily="34" charset="-122"/>
                <a:cs typeface="Arabic Typesetting" panose="03020402040406030203" pitchFamily="66" charset="-78"/>
              </a:rPr>
              <a:t>持续</a:t>
            </a:r>
            <a:endParaRPr lang="zh-CN" altLang="en-US" sz="2400" dirty="0">
              <a:solidFill>
                <a:srgbClr val="FF0000"/>
              </a:solidFill>
              <a:latin typeface="Baskerville Old Face" panose="02020602080505020303" pitchFamily="18" charset="0"/>
              <a:ea typeface="微软雅黑" panose="020B0503020204020204" pitchFamily="34" charset="-122"/>
              <a:cs typeface="Arabic Typesetting" panose="03020402040406030203" pitchFamily="66" charset="-78"/>
            </a:endParaRPr>
          </a:p>
        </p:txBody>
      </p:sp>
      <p:sp>
        <p:nvSpPr>
          <p:cNvPr id="13" name="文本框 25"/>
          <p:cNvSpPr txBox="1">
            <a:spLocks noChangeArrowheads="1"/>
          </p:cNvSpPr>
          <p:nvPr/>
        </p:nvSpPr>
        <p:spPr bwMode="auto">
          <a:xfrm>
            <a:off x="1769669" y="2782010"/>
            <a:ext cx="2709046" cy="8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持续支持往届公益伙伴开展公益服务，陪伴孩子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成长。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05260" y="256622"/>
            <a:ext cx="4173455" cy="534453"/>
            <a:chOff x="657376" y="527795"/>
            <a:chExt cx="3740835" cy="534453"/>
          </a:xfrm>
        </p:grpSpPr>
        <p:sp>
          <p:nvSpPr>
            <p:cNvPr id="16" name="标题 1"/>
            <p:cNvSpPr txBox="1">
              <a:spLocks/>
            </p:cNvSpPr>
            <p:nvPr/>
          </p:nvSpPr>
          <p:spPr>
            <a:xfrm>
              <a:off x="779511" y="527795"/>
              <a:ext cx="3618700" cy="53445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kern="120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j-cs"/>
                </a:defRPr>
              </a:lvl1pPr>
            </a:lstStyle>
            <a:p>
              <a:pPr>
                <a:defRPr/>
              </a:pPr>
              <a:r>
                <a:rPr lang="en-US" altLang="zh-CN" sz="2400" i="1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U</a:t>
              </a:r>
              <a:r>
                <a:rPr lang="zh-CN" altLang="en-US" sz="2400" i="1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积木计划</a:t>
              </a:r>
              <a:r>
                <a:rPr lang="en-US" altLang="zh-CN" sz="2400" i="1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---</a:t>
              </a:r>
              <a:r>
                <a:rPr lang="zh-CN" altLang="en-US" sz="2400" i="1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持续项目资助</a:t>
              </a:r>
              <a:endParaRPr lang="zh-CN" altLang="en-US" sz="2400" i="1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657376" y="547221"/>
              <a:ext cx="99548" cy="49709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8800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cxnSp>
        <p:nvCxnSpPr>
          <p:cNvPr id="18" name="直接连接符 17"/>
          <p:cNvCxnSpPr/>
          <p:nvPr/>
        </p:nvCxnSpPr>
        <p:spPr>
          <a:xfrm flipV="1">
            <a:off x="305260" y="773143"/>
            <a:ext cx="3847015" cy="2578"/>
          </a:xfrm>
          <a:prstGeom prst="line">
            <a:avLst/>
          </a:prstGeom>
          <a:ln w="25400" cmpd="sng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图表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76627019"/>
              </p:ext>
            </p:extLst>
          </p:nvPr>
        </p:nvGraphicFramePr>
        <p:xfrm>
          <a:off x="4979233" y="2210784"/>
          <a:ext cx="6053528" cy="39201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0" name="图片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2004" y="73740"/>
            <a:ext cx="3428742" cy="478206"/>
          </a:xfrm>
          <a:prstGeom prst="rect">
            <a:avLst/>
          </a:prstGeom>
        </p:spPr>
      </p:pic>
      <p:pic>
        <p:nvPicPr>
          <p:cNvPr id="21" name="图片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35629"/>
            <a:ext cx="1322371" cy="1322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88894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8" name="矩形 22"/>
          <p:cNvSpPr>
            <a:spLocks noChangeArrowheads="1"/>
          </p:cNvSpPr>
          <p:nvPr/>
        </p:nvSpPr>
        <p:spPr bwMode="auto">
          <a:xfrm>
            <a:off x="660639" y="1071045"/>
            <a:ext cx="10432082" cy="2826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>
              <a:lnSpc>
                <a:spcPct val="130000"/>
              </a:lnSpc>
            </a:pPr>
            <a:r>
              <a:rPr lang="zh-CN" altLang="en-US" sz="2000" dirty="0">
                <a:solidFill>
                  <a:srgbClr val="DA4C56"/>
                </a:solidFill>
                <a:latin typeface="微软雅黑" panose="020B0503020204020204" pitchFamily="34" charset="-122"/>
              </a:rPr>
              <a:t>   </a:t>
            </a:r>
            <a:r>
              <a:rPr lang="en-US" altLang="zh-CN" sz="2000" b="1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U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泉计划</a:t>
            </a:r>
            <a:endParaRPr lang="en-US" altLang="zh-CN" sz="2000" b="1" dirty="0" smtClean="0">
              <a:solidFill>
                <a:srgbClr val="FF0000"/>
              </a:solidFill>
              <a:latin typeface="微软雅黑" panose="020B0503020204020204" pitchFamily="34" charset="-122"/>
            </a:endParaRPr>
          </a:p>
          <a:p>
            <a:pPr lvl="0">
              <a:lnSpc>
                <a:spcPct val="130000"/>
              </a:lnSpc>
            </a:pPr>
            <a:endParaRPr lang="en-US" altLang="zh-CN" sz="2000" b="1" dirty="0">
              <a:solidFill>
                <a:srgbClr val="FF0000"/>
              </a:solidFill>
              <a:latin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为儿童领域的公益伙伴提供项目之外</a:t>
            </a:r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的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资金</a:t>
            </a:r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，</a:t>
            </a:r>
            <a:r>
              <a:rPr lang="zh-CN" altLang="en-US" sz="1600" dirty="0">
                <a:solidFill>
                  <a:srgbClr val="666666"/>
                </a:solidFill>
                <a:latin typeface="微软雅黑" panose="020B0503020204020204" pitchFamily="34" charset="-122"/>
              </a:rPr>
              <a:t>用于机构开展公众筹款、品牌建设、员工培养、行业交流等相关工作，让机构有能力动员更多资源，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促使机构发展进入良性循环，更持续地为需要帮助的人群提供优质服务。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面向儿童领域的服务机构，每家公益伙伴资助费用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1-5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万不等。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资金支持外，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联劝将结合自身优势，</a:t>
            </a:r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为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U</a:t>
            </a:r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泉计划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资助的机构提供筹款及传播方面的支持，包括公募活动的开展，文案咨询，财务支持，筹款平台和渠道的支持等。 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    </a:t>
            </a:r>
            <a:endParaRPr lang="en-US" altLang="zh-CN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05260" y="256622"/>
            <a:ext cx="4173455" cy="534453"/>
            <a:chOff x="657376" y="527795"/>
            <a:chExt cx="3740835" cy="534453"/>
          </a:xfrm>
        </p:grpSpPr>
        <p:sp>
          <p:nvSpPr>
            <p:cNvPr id="9" name="标题 1"/>
            <p:cNvSpPr txBox="1">
              <a:spLocks/>
            </p:cNvSpPr>
            <p:nvPr/>
          </p:nvSpPr>
          <p:spPr>
            <a:xfrm>
              <a:off x="779511" y="527795"/>
              <a:ext cx="3618700" cy="53445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kern="120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j-cs"/>
                </a:defRPr>
              </a:lvl1pPr>
            </a:lstStyle>
            <a:p>
              <a:pPr>
                <a:defRPr/>
              </a:pPr>
              <a:r>
                <a:rPr lang="en-US" altLang="zh-CN" sz="2400" i="1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U</a:t>
              </a:r>
              <a:r>
                <a:rPr lang="zh-CN" altLang="en-US" sz="2400" i="1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泉计划</a:t>
              </a:r>
              <a:endParaRPr lang="zh-CN" altLang="en-US" sz="2400" i="1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657376" y="547221"/>
              <a:ext cx="99548" cy="49709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8800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cxnSp>
        <p:nvCxnSpPr>
          <p:cNvPr id="11" name="直接连接符 10"/>
          <p:cNvCxnSpPr/>
          <p:nvPr/>
        </p:nvCxnSpPr>
        <p:spPr>
          <a:xfrm>
            <a:off x="305260" y="775721"/>
            <a:ext cx="2932615" cy="15354"/>
          </a:xfrm>
          <a:prstGeom prst="line">
            <a:avLst/>
          </a:prstGeom>
          <a:ln w="25400" cmpd="sng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图片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2004" y="73740"/>
            <a:ext cx="3428742" cy="478206"/>
          </a:xfrm>
          <a:prstGeom prst="rect">
            <a:avLst/>
          </a:prstGeom>
        </p:spPr>
      </p:pic>
      <p:pic>
        <p:nvPicPr>
          <p:cNvPr id="13" name="图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3785" y="5231567"/>
            <a:ext cx="1516961" cy="1626433"/>
          </a:xfrm>
          <a:prstGeom prst="rect">
            <a:avLst/>
          </a:prstGeom>
        </p:spPr>
      </p:pic>
      <p:graphicFrame>
        <p:nvGraphicFramePr>
          <p:cNvPr id="15" name="表格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0087316"/>
              </p:ext>
            </p:extLst>
          </p:nvPr>
        </p:nvGraphicFramePr>
        <p:xfrm>
          <a:off x="3037877" y="3937571"/>
          <a:ext cx="5251684" cy="2452389"/>
        </p:xfrm>
        <a:graphic>
          <a:graphicData uri="http://schemas.openxmlformats.org/drawingml/2006/table">
            <a:tbl>
              <a:tblPr firstRow="1" bandRow="1">
                <a:solidFill>
                  <a:srgbClr val="FF8181"/>
                </a:solidFill>
                <a:tableStyleId>{21E4AEA4-8DFA-4A89-87EB-49C32662AFE0}</a:tableStyleId>
              </a:tblPr>
              <a:tblGrid>
                <a:gridCol w="1669034"/>
                <a:gridCol w="1124263"/>
                <a:gridCol w="1244183"/>
                <a:gridCol w="1214204"/>
              </a:tblGrid>
              <a:tr h="344773">
                <a:tc gridSpan="4"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2017</a:t>
                      </a:r>
                      <a:r>
                        <a:rPr lang="zh-CN" altLang="en-US" sz="160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</a:t>
                      </a:r>
                      <a:r>
                        <a:rPr lang="en-US" altLang="zh-CN" sz="160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U</a:t>
                      </a:r>
                      <a:r>
                        <a:rPr lang="zh-CN" altLang="en-US" sz="160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泉计划</a:t>
                      </a:r>
                      <a:endParaRPr lang="zh-CN" altLang="en-US" sz="160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sz="160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sz="160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sz="160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344773">
                <a:tc>
                  <a:txBody>
                    <a:bodyPr/>
                    <a:lstStyle/>
                    <a:p>
                      <a:r>
                        <a:rPr lang="zh-CN" altLang="en-US" sz="160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资助项目</a:t>
                      </a:r>
                      <a:endParaRPr lang="zh-CN" altLang="en-US" sz="160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60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资助数量</a:t>
                      </a:r>
                      <a:endParaRPr lang="zh-CN" altLang="en-US" sz="160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60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资助金额</a:t>
                      </a:r>
                      <a:endParaRPr lang="zh-CN" altLang="en-US" sz="160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60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合计</a:t>
                      </a:r>
                      <a:endParaRPr lang="zh-CN" altLang="en-US" sz="160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338777">
                <a:tc>
                  <a:txBody>
                    <a:bodyPr/>
                    <a:lstStyle/>
                    <a:p>
                      <a:r>
                        <a:rPr lang="zh-CN" altLang="en-US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第一年资助机构</a:t>
                      </a:r>
                      <a:endParaRPr lang="zh-CN" altLang="en-US" sz="14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</a:t>
                      </a:r>
                      <a:r>
                        <a:rPr lang="zh-CN" altLang="en-US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家</a:t>
                      </a:r>
                      <a:endParaRPr lang="zh-CN" altLang="en-US" sz="14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</a:t>
                      </a:r>
                      <a:r>
                        <a:rPr lang="zh-CN" altLang="en-US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万</a:t>
                      </a:r>
                      <a:r>
                        <a:rPr lang="en-US" altLang="zh-CN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/</a:t>
                      </a:r>
                      <a:r>
                        <a:rPr lang="zh-CN" altLang="en-US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家</a:t>
                      </a:r>
                      <a:endParaRPr lang="zh-CN" altLang="en-US" sz="14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24</a:t>
                      </a:r>
                      <a:r>
                        <a:rPr lang="zh-CN" altLang="en-US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万</a:t>
                      </a:r>
                      <a:endParaRPr lang="zh-CN" altLang="en-US" sz="14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329784">
                <a:tc>
                  <a:txBody>
                    <a:bodyPr/>
                    <a:lstStyle/>
                    <a:p>
                      <a:r>
                        <a:rPr lang="zh-CN" altLang="en-US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第二年资助机构</a:t>
                      </a:r>
                      <a:endParaRPr lang="zh-CN" altLang="en-US" sz="14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18</a:t>
                      </a:r>
                      <a:r>
                        <a:rPr lang="zh-CN" altLang="en-US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家</a:t>
                      </a:r>
                      <a:endParaRPr lang="zh-CN" altLang="en-US" sz="14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3.5</a:t>
                      </a:r>
                      <a:r>
                        <a:rPr lang="zh-CN" altLang="en-US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万</a:t>
                      </a:r>
                      <a:r>
                        <a:rPr lang="en-US" altLang="zh-CN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/</a:t>
                      </a:r>
                      <a:r>
                        <a:rPr lang="zh-CN" altLang="en-US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家</a:t>
                      </a:r>
                      <a:endParaRPr lang="zh-CN" altLang="en-US" sz="14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63</a:t>
                      </a:r>
                      <a:r>
                        <a:rPr lang="zh-CN" altLang="en-US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万</a:t>
                      </a:r>
                      <a:endParaRPr lang="zh-CN" altLang="en-US" sz="14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3447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第三年资助机构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13</a:t>
                      </a:r>
                      <a:r>
                        <a:rPr lang="zh-CN" altLang="en-US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家</a:t>
                      </a:r>
                      <a:endParaRPr lang="zh-CN" altLang="en-US" sz="14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3.5</a:t>
                      </a:r>
                      <a:r>
                        <a:rPr lang="zh-CN" altLang="en-US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万</a:t>
                      </a:r>
                      <a:r>
                        <a:rPr lang="en-US" altLang="zh-CN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/</a:t>
                      </a:r>
                      <a:r>
                        <a:rPr lang="zh-CN" altLang="en-US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家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45.5</a:t>
                      </a:r>
                      <a:r>
                        <a:rPr lang="zh-CN" altLang="en-US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万</a:t>
                      </a:r>
                      <a:endParaRPr lang="zh-CN" altLang="en-US" sz="14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37475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第四年资助机构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</a:t>
                      </a:r>
                      <a:r>
                        <a:rPr lang="zh-CN" altLang="en-US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家</a:t>
                      </a:r>
                      <a:endParaRPr lang="zh-CN" altLang="en-US" sz="14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</a:t>
                      </a:r>
                      <a:r>
                        <a:rPr lang="zh-CN" altLang="en-US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万</a:t>
                      </a:r>
                      <a:r>
                        <a:rPr lang="en-US" altLang="zh-CN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/</a:t>
                      </a:r>
                      <a:r>
                        <a:rPr lang="zh-CN" altLang="en-US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家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</a:t>
                      </a:r>
                      <a:r>
                        <a:rPr lang="zh-CN" altLang="en-US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万</a:t>
                      </a:r>
                      <a:endParaRPr lang="zh-CN" altLang="en-US" sz="14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374755">
                <a:tc>
                  <a:txBody>
                    <a:bodyPr/>
                    <a:lstStyle/>
                    <a:p>
                      <a:pPr algn="l"/>
                      <a:r>
                        <a:rPr lang="zh-CN" altLang="en-US" sz="1600" b="1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总计</a:t>
                      </a:r>
                      <a:endParaRPr lang="zh-CN" altLang="en-US" sz="1600" b="1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CN" altLang="en-US" sz="1600" b="1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CN" altLang="en-US" sz="1600" b="1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600" b="1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137.5</a:t>
                      </a:r>
                      <a:r>
                        <a:rPr lang="zh-CN" altLang="en-US" sz="1600" b="1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万</a:t>
                      </a:r>
                      <a:endParaRPr lang="zh-CN" altLang="en-US" sz="1600" b="1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868475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椭圆 29"/>
          <p:cNvSpPr/>
          <p:nvPr/>
        </p:nvSpPr>
        <p:spPr>
          <a:xfrm>
            <a:off x="4453107" y="2199488"/>
            <a:ext cx="3065855" cy="298679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</a:t>
            </a:r>
            <a:endParaRPr lang="en-US" altLang="zh-CN" sz="4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5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参与</a:t>
            </a:r>
            <a:endParaRPr lang="zh-CN" altLang="en-US" sz="5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7046994" y="3722863"/>
            <a:ext cx="635000" cy="635000"/>
          </a:xfrm>
          <a:prstGeom prst="ellipse">
            <a:avLst/>
          </a:prstGeom>
          <a:noFill/>
          <a:ln w="76200">
            <a:solidFill>
              <a:srgbClr val="DADA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583574" y="2252397"/>
            <a:ext cx="635000" cy="635000"/>
          </a:xfrm>
          <a:prstGeom prst="ellipse">
            <a:avLst/>
          </a:prstGeom>
          <a:noFill/>
          <a:ln w="76200">
            <a:solidFill>
              <a:srgbClr val="DADA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4747294" y="2190416"/>
            <a:ext cx="635000" cy="635000"/>
          </a:xfrm>
          <a:prstGeom prst="ellipse">
            <a:avLst/>
          </a:prstGeom>
          <a:noFill/>
          <a:ln w="76200">
            <a:solidFill>
              <a:srgbClr val="DADA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4135607" y="3702342"/>
            <a:ext cx="635000" cy="635000"/>
          </a:xfrm>
          <a:prstGeom prst="ellipse">
            <a:avLst/>
          </a:prstGeom>
          <a:noFill/>
          <a:ln w="76200">
            <a:solidFill>
              <a:srgbClr val="DADA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578708" y="4842127"/>
            <a:ext cx="635000" cy="635000"/>
          </a:xfrm>
          <a:prstGeom prst="ellipse">
            <a:avLst/>
          </a:prstGeom>
          <a:noFill/>
          <a:ln w="76200">
            <a:solidFill>
              <a:srgbClr val="DADA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分点上标题"/>
          <p:cNvSpPr/>
          <p:nvPr/>
        </p:nvSpPr>
        <p:spPr>
          <a:xfrm>
            <a:off x="636700" y="2211985"/>
            <a:ext cx="3971993" cy="4173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项目评审会</a:t>
            </a:r>
            <a:r>
              <a:rPr lang="zh-CN" altLang="en-US" dirty="0">
                <a:solidFill>
                  <a:srgbClr val="7373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，参与</a:t>
            </a:r>
            <a:r>
              <a:rPr lang="zh-CN" altLang="en-US" dirty="0" smtClean="0">
                <a:solidFill>
                  <a:srgbClr val="7373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决定资助</a:t>
            </a:r>
            <a:r>
              <a:rPr lang="zh-CN" altLang="en-US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哪些项目。</a:t>
            </a:r>
            <a:endParaRPr lang="en-US" altLang="zh-CN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分点上标题"/>
          <p:cNvSpPr/>
          <p:nvPr/>
        </p:nvSpPr>
        <p:spPr>
          <a:xfrm>
            <a:off x="636700" y="3845017"/>
            <a:ext cx="3481161" cy="4173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项目探访</a:t>
            </a:r>
            <a:r>
              <a:rPr lang="zh-CN" altLang="en-US" dirty="0" smtClean="0">
                <a:solidFill>
                  <a:srgbClr val="7373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，亲身体验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如何</a:t>
            </a:r>
            <a:r>
              <a:rPr lang="zh-CN" altLang="en-US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做项目。</a:t>
            </a:r>
            <a:endParaRPr lang="en-US" altLang="zh-CN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分点上标题"/>
          <p:cNvSpPr/>
          <p:nvPr/>
        </p:nvSpPr>
        <p:spPr>
          <a:xfrm>
            <a:off x="3907742" y="5520451"/>
            <a:ext cx="4085202" cy="4524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项目分享会</a:t>
            </a:r>
            <a:r>
              <a:rPr lang="zh-CN" altLang="en-US" dirty="0" smtClean="0">
                <a:solidFill>
                  <a:srgbClr val="7373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，资助的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项目做的</a:t>
            </a:r>
            <a:r>
              <a:rPr lang="zh-CN" altLang="en-US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怎么样？</a:t>
            </a:r>
            <a:endParaRPr lang="en-US" altLang="zh-CN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分点上标题"/>
          <p:cNvSpPr/>
          <p:nvPr/>
        </p:nvSpPr>
        <p:spPr>
          <a:xfrm>
            <a:off x="7797947" y="3911215"/>
            <a:ext cx="4074265" cy="4524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联劝“劝友会”</a:t>
            </a:r>
            <a:r>
              <a:rPr lang="zh-CN" altLang="en-US" dirty="0" smtClean="0">
                <a:solidFill>
                  <a:srgbClr val="7373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，丰富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活动</a:t>
            </a:r>
            <a:r>
              <a:rPr lang="zh-CN" altLang="en-US" dirty="0">
                <a:solidFill>
                  <a:srgbClr val="7373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，暂且</a:t>
            </a:r>
            <a:r>
              <a:rPr lang="zh-CN" altLang="en-US" dirty="0" smtClean="0">
                <a:solidFill>
                  <a:srgbClr val="7373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保密。</a:t>
            </a:r>
            <a:endParaRPr lang="en-US" altLang="zh-CN" dirty="0">
              <a:solidFill>
                <a:srgbClr val="73737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分点上标题"/>
          <p:cNvSpPr/>
          <p:nvPr/>
        </p:nvSpPr>
        <p:spPr>
          <a:xfrm>
            <a:off x="7368290" y="2270268"/>
            <a:ext cx="4628840" cy="4173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联劝开放日</a:t>
            </a:r>
            <a:r>
              <a:rPr lang="zh-CN" altLang="en-US" dirty="0">
                <a:solidFill>
                  <a:srgbClr val="7373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，走进联</a:t>
            </a:r>
            <a:r>
              <a:rPr lang="zh-CN" altLang="en-US" dirty="0" smtClean="0">
                <a:solidFill>
                  <a:srgbClr val="7373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劝，</a:t>
            </a:r>
            <a:r>
              <a:rPr lang="zh-CN" altLang="en-US" dirty="0">
                <a:solidFill>
                  <a:srgbClr val="7373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看他们在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瞎</a:t>
            </a:r>
            <a:r>
              <a:rPr lang="zh-CN" altLang="en-US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忙啥？</a:t>
            </a:r>
            <a:endParaRPr lang="en-US" altLang="zh-CN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7" name="分隔线"/>
          <p:cNvCxnSpPr/>
          <p:nvPr/>
        </p:nvCxnSpPr>
        <p:spPr>
          <a:xfrm>
            <a:off x="5189421" y="821808"/>
            <a:ext cx="1554307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副标题"/>
          <p:cNvSpPr txBox="1"/>
          <p:nvPr/>
        </p:nvSpPr>
        <p:spPr>
          <a:xfrm>
            <a:off x="4309256" y="278763"/>
            <a:ext cx="3314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如果你是</a:t>
            </a: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309256" y="1021724"/>
            <a:ext cx="37886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暴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走队员或捐赠</a:t>
            </a:r>
            <a:r>
              <a:rPr lang="zh-CN" alt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</a:t>
            </a:r>
            <a:endParaRPr lang="zh-CN" altLang="en-US" sz="32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1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3785" y="5231567"/>
            <a:ext cx="1516961" cy="1626433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81" y="140706"/>
            <a:ext cx="3428742" cy="488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7803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305260" y="875138"/>
            <a:ext cx="1118266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57175" indent="304800">
              <a:lnSpc>
                <a:spcPct val="150000"/>
              </a:lnSpc>
            </a:pPr>
            <a:r>
              <a: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</a:t>
            </a:r>
            <a:r>
              <a:rPr lang="en-US" altLang="zh-CN" sz="16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2017</a:t>
            </a:r>
            <a:r>
              <a:rPr lang="zh-CN" altLang="en-US" sz="16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年</a:t>
            </a:r>
            <a:r>
              <a: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，“一个鸡蛋的暴走”活动筹款将：</a:t>
            </a:r>
            <a:endParaRPr lang="en-US" altLang="zh-CN" sz="1600" kern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R="257175" indent="304800">
              <a:lnSpc>
                <a:spcPct val="150000"/>
              </a:lnSpc>
            </a:pPr>
            <a:r>
              <a:rPr lang="en-US" altLang="zh-CN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1. </a:t>
            </a:r>
            <a:r>
              <a: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定向开放给儿童领域的公益机构组建团体队伍，</a:t>
            </a:r>
            <a:r>
              <a:rPr lang="zh-CN" altLang="en-US" sz="16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预计</a:t>
            </a:r>
            <a:r>
              <a:rPr lang="en-US" altLang="zh-CN" sz="16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80</a:t>
            </a:r>
            <a:r>
              <a:rPr lang="zh-CN" altLang="en-US" sz="16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支队伍</a:t>
            </a:r>
            <a:r>
              <a: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，</a:t>
            </a:r>
            <a:r>
              <a:rPr lang="zh-CN" altLang="en-US" sz="16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达到队伍筹款目标</a:t>
            </a:r>
            <a:r>
              <a: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后，其所筹款项将全部拨付给机构自身使用。</a:t>
            </a:r>
            <a:endParaRPr lang="en-US" altLang="zh-CN" sz="1600" kern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R="257175" indent="304800">
              <a:lnSpc>
                <a:spcPct val="150000"/>
              </a:lnSpc>
            </a:pPr>
            <a:r>
              <a:rPr lang="en-US" altLang="zh-CN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2. </a:t>
            </a:r>
            <a:r>
              <a: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除上述公益机构自筹部分外，本年预计</a:t>
            </a:r>
            <a:r>
              <a:rPr lang="zh-CN" altLang="en-US" sz="16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筹款</a:t>
            </a:r>
            <a:r>
              <a:rPr lang="en-US" altLang="zh-CN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8</a:t>
            </a:r>
            <a:r>
              <a:rPr lang="en-US" altLang="zh-CN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50</a:t>
            </a:r>
            <a:r>
              <a:rPr lang="zh-CN" altLang="en-US" sz="16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万</a:t>
            </a:r>
            <a:r>
              <a: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元，加上往年支出结余</a:t>
            </a:r>
            <a:r>
              <a:rPr lang="zh-CN" altLang="en-US" sz="16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预计</a:t>
            </a:r>
            <a:r>
              <a:rPr lang="en-US" altLang="zh-CN" sz="16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100</a:t>
            </a:r>
            <a:r>
              <a: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万元，累计可以统筹使用金额</a:t>
            </a:r>
            <a:r>
              <a:rPr lang="zh-CN" altLang="en-US" sz="16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预计</a:t>
            </a:r>
            <a:r>
              <a:rPr lang="en-US" altLang="zh-CN" sz="16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950</a:t>
            </a:r>
            <a:r>
              <a: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万元，预计</a:t>
            </a:r>
            <a:r>
              <a:rPr lang="zh-CN" altLang="en-US" sz="16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支出</a:t>
            </a:r>
            <a:r>
              <a:rPr lang="en-US" altLang="zh-CN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921</a:t>
            </a:r>
            <a:r>
              <a:rPr lang="zh-CN" altLang="en-US" sz="16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万</a:t>
            </a:r>
            <a:r>
              <a: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（具体如下图），预计</a:t>
            </a:r>
            <a:r>
              <a:rPr lang="zh-CN" altLang="en-US" sz="16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结余</a:t>
            </a:r>
            <a:r>
              <a:rPr lang="en-US" altLang="zh-CN" sz="16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29</a:t>
            </a:r>
            <a:r>
              <a:rPr lang="zh-CN" altLang="en-US" sz="16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万</a:t>
            </a:r>
            <a:r>
              <a: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。</a:t>
            </a:r>
            <a:endParaRPr lang="en-US" altLang="zh-CN" sz="1600" kern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61593" y="2912795"/>
            <a:ext cx="5224610" cy="3785652"/>
          </a:xfrm>
          <a:prstGeom prst="rect">
            <a:avLst/>
          </a:prstGeom>
          <a:ln w="9525">
            <a:solidFill>
              <a:srgbClr val="FF0000"/>
            </a:solidFill>
          </a:ln>
        </p:spPr>
        <p:txBody>
          <a:bodyPr wrap="square" rIns="0">
            <a:spAutoFit/>
          </a:bodyPr>
          <a:lstStyle/>
          <a:p>
            <a:pPr marL="285750" marR="257175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项目资助（包括</a:t>
            </a:r>
            <a:r>
              <a:rPr lang="en-US" altLang="zh-CN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U</a:t>
            </a:r>
            <a:r>
              <a:rPr lang="zh-CN" alt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积木</a:t>
            </a:r>
            <a:r>
              <a:rPr lang="en-US" altLang="zh-CN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+U</a:t>
            </a:r>
            <a:r>
              <a:rPr lang="zh-CN" alt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泉计划）</a:t>
            </a:r>
            <a:r>
              <a:rPr lang="en-US" altLang="zh-CN" sz="1600" b="1" kern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848</a:t>
            </a:r>
            <a:r>
              <a:rPr lang="zh-CN" altLang="en-US" sz="1600" b="1" kern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万</a:t>
            </a:r>
            <a:r>
              <a:rPr lang="zh-CN" altLang="en-US" sz="1600" b="1" kern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，</a:t>
            </a:r>
            <a:r>
              <a:rPr lang="en-US" altLang="zh-CN" sz="1600" b="1" kern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92%</a:t>
            </a:r>
            <a:r>
              <a:rPr lang="zh-CN" alt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：</a:t>
            </a:r>
            <a:endParaRPr lang="en-US" altLang="zh-CN" sz="16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R="257175" indent="304800" algn="r">
              <a:lnSpc>
                <a:spcPct val="150000"/>
              </a:lnSpc>
            </a:pPr>
            <a:r>
              <a:rPr lang="en-US" altLang="zh-CN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U</a:t>
            </a:r>
            <a:r>
              <a:rPr lang="zh-CN" alt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积木</a:t>
            </a:r>
            <a:r>
              <a:rPr lang="en-US" altLang="zh-CN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--</a:t>
            </a:r>
            <a:r>
              <a:rPr lang="zh-CN" alt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持续项目资助</a:t>
            </a:r>
            <a:r>
              <a:rPr lang="en-US" altLang="zh-CN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630.5</a:t>
            </a: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万</a:t>
            </a:r>
            <a:r>
              <a:rPr lang="zh-CN" alt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，</a:t>
            </a:r>
            <a:r>
              <a:rPr lang="en-US" altLang="zh-CN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68%</a:t>
            </a: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；</a:t>
            </a:r>
            <a:endParaRPr lang="en-US" altLang="zh-CN" sz="160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R="257175" indent="304800" algn="r">
              <a:lnSpc>
                <a:spcPct val="150000"/>
              </a:lnSpc>
            </a:pPr>
            <a:r>
              <a:rPr lang="en-US" altLang="zh-CN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                     U</a:t>
            </a: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积木</a:t>
            </a:r>
            <a:r>
              <a:rPr lang="en-US" altLang="zh-CN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--</a:t>
            </a: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新项目</a:t>
            </a:r>
            <a:r>
              <a:rPr lang="zh-CN" alt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资助</a:t>
            </a:r>
            <a:r>
              <a:rPr lang="en-US" altLang="zh-CN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80</a:t>
            </a:r>
            <a:r>
              <a:rPr lang="zh-CN" alt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万，</a:t>
            </a:r>
            <a:r>
              <a:rPr lang="en-US" altLang="zh-CN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9%</a:t>
            </a: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；</a:t>
            </a:r>
            <a:endParaRPr lang="en-US" altLang="zh-CN" sz="160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R="257175" indent="304800" algn="r">
              <a:lnSpc>
                <a:spcPct val="150000"/>
              </a:lnSpc>
            </a:pPr>
            <a:r>
              <a:rPr lang="en-US" altLang="zh-CN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U</a:t>
            </a: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泉计划</a:t>
            </a:r>
            <a:r>
              <a:rPr lang="en-US" altLang="zh-CN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137.5</a:t>
            </a: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万</a:t>
            </a:r>
            <a:r>
              <a:rPr lang="zh-CN" alt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，</a:t>
            </a:r>
            <a:r>
              <a:rPr lang="en-US" altLang="zh-CN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15%</a:t>
            </a:r>
            <a:r>
              <a:rPr lang="zh-CN" alt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。</a:t>
            </a:r>
            <a:endParaRPr lang="en-US" altLang="zh-CN" sz="160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285750" marR="257175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其他资助工作，</a:t>
            </a:r>
            <a:endParaRPr lang="en-US" altLang="zh-CN" sz="16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R="257175">
              <a:lnSpc>
                <a:spcPct val="150000"/>
              </a:lnSpc>
            </a:pPr>
            <a:r>
              <a:rPr lang="zh-CN" alt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    </a:t>
            </a: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如评审会、项目探访、审计等，</a:t>
            </a:r>
            <a:endParaRPr lang="en-US" altLang="zh-CN" sz="160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R="257175" algn="r">
              <a:lnSpc>
                <a:spcPct val="150000"/>
              </a:lnSpc>
            </a:pP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其他公益</a:t>
            </a:r>
            <a:r>
              <a:rPr lang="zh-CN" alt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支出</a:t>
            </a:r>
            <a:r>
              <a:rPr lang="en-US" altLang="zh-CN" sz="1600" b="1" kern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33</a:t>
            </a:r>
            <a:r>
              <a:rPr lang="zh-CN" altLang="en-US" sz="1600" b="1" kern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万，</a:t>
            </a:r>
            <a:r>
              <a:rPr lang="en-US" altLang="zh-CN" sz="1600" b="1" kern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4%</a:t>
            </a: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；</a:t>
            </a:r>
            <a:endParaRPr lang="en-US" altLang="zh-CN" sz="160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285750" marR="257175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项目资助工作由专人负责，</a:t>
            </a:r>
            <a:endParaRPr lang="en-US" altLang="zh-CN" sz="160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R="257175" indent="304800" algn="r">
              <a:lnSpc>
                <a:spcPct val="150000"/>
              </a:lnSpc>
            </a:pP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管理人员</a:t>
            </a:r>
            <a:r>
              <a:rPr lang="zh-CN" alt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费用</a:t>
            </a:r>
            <a:r>
              <a:rPr lang="en-US" altLang="zh-CN" sz="1600" b="1" kern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40</a:t>
            </a:r>
            <a:r>
              <a:rPr lang="zh-CN" altLang="en-US" sz="1600" b="1" kern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万，</a:t>
            </a:r>
            <a:r>
              <a:rPr lang="en-US" altLang="zh-CN" sz="1600" b="1" kern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en-US" altLang="zh-CN" sz="1600" b="1" kern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%</a:t>
            </a: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；</a:t>
            </a:r>
            <a:endParaRPr lang="en-US" altLang="zh-CN" sz="160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R="257175" indent="304800" algn="r">
              <a:lnSpc>
                <a:spcPct val="150000"/>
              </a:lnSpc>
            </a:pPr>
            <a:endParaRPr lang="en-US" altLang="zh-CN" sz="160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2004" y="73740"/>
            <a:ext cx="3428742" cy="510876"/>
          </a:xfrm>
          <a:prstGeom prst="rect">
            <a:avLst/>
          </a:prstGeom>
        </p:spPr>
      </p:pic>
      <p:grpSp>
        <p:nvGrpSpPr>
          <p:cNvPr id="16" name="组合 15"/>
          <p:cNvGrpSpPr/>
          <p:nvPr/>
        </p:nvGrpSpPr>
        <p:grpSpPr>
          <a:xfrm>
            <a:off x="305260" y="256622"/>
            <a:ext cx="4173455" cy="534453"/>
            <a:chOff x="657376" y="527795"/>
            <a:chExt cx="3740835" cy="534453"/>
          </a:xfrm>
        </p:grpSpPr>
        <p:sp>
          <p:nvSpPr>
            <p:cNvPr id="17" name="标题 1"/>
            <p:cNvSpPr txBox="1">
              <a:spLocks/>
            </p:cNvSpPr>
            <p:nvPr/>
          </p:nvSpPr>
          <p:spPr>
            <a:xfrm>
              <a:off x="779511" y="527795"/>
              <a:ext cx="3618700" cy="53445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kern="120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j-cs"/>
                </a:defRPr>
              </a:lvl1pPr>
            </a:lstStyle>
            <a:p>
              <a:pPr lvl="0" fontAlgn="auto">
                <a:spcAft>
                  <a:spcPts val="0"/>
                </a:spcAft>
                <a:defRPr/>
              </a:pPr>
              <a:r>
                <a:rPr lang="zh-CN" altLang="en-US" sz="2800" i="1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预算</a:t>
              </a:r>
              <a:r>
                <a:rPr lang="en-US" altLang="zh-CN" sz="1400" i="1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——</a:t>
              </a:r>
              <a:r>
                <a:rPr lang="zh-CN" altLang="en-US" sz="2400" i="1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有赖于您，感谢有您</a:t>
              </a:r>
              <a:endParaRPr lang="zh-CN" altLang="en-US" sz="1800" i="1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657376" y="547221"/>
              <a:ext cx="99548" cy="49709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8800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cxnSp>
        <p:nvCxnSpPr>
          <p:cNvPr id="19" name="直接连接符 18"/>
          <p:cNvCxnSpPr/>
          <p:nvPr/>
        </p:nvCxnSpPr>
        <p:spPr>
          <a:xfrm flipV="1">
            <a:off x="305260" y="766363"/>
            <a:ext cx="4056878" cy="9358"/>
          </a:xfrm>
          <a:prstGeom prst="line">
            <a:avLst/>
          </a:prstGeom>
          <a:ln w="25400" cmpd="sng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图表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75949330"/>
              </p:ext>
            </p:extLst>
          </p:nvPr>
        </p:nvGraphicFramePr>
        <p:xfrm>
          <a:off x="5946861" y="2906463"/>
          <a:ext cx="6133885" cy="35870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16693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791780" y="2068969"/>
            <a:ext cx="508395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5400" dirty="0" smtClean="0">
                <a:solidFill>
                  <a:srgbClr val="FF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cs typeface="Segoe UI" pitchFamily="34" charset="0"/>
              </a:rPr>
              <a:t>给予让</a:t>
            </a:r>
            <a:r>
              <a:rPr lang="zh-CN" altLang="en-US" sz="5400" dirty="0">
                <a:solidFill>
                  <a:srgbClr val="FF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cs typeface="Segoe UI" pitchFamily="34" charset="0"/>
              </a:rPr>
              <a:t>美好发生</a:t>
            </a:r>
            <a:endParaRPr lang="zh-CN" altLang="en-US" sz="5400" dirty="0">
              <a:solidFill>
                <a:srgbClr val="FF0000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8875731" y="1144547"/>
            <a:ext cx="986879" cy="986879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1" name="正文"/>
          <p:cNvSpPr/>
          <p:nvPr/>
        </p:nvSpPr>
        <p:spPr>
          <a:xfrm>
            <a:off x="8402347" y="6508174"/>
            <a:ext cx="415724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图片来自</a:t>
            </a:r>
            <a:r>
              <a:rPr lang="zh-CN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珠海市协作者社会工作教育推广中心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7146" y="4278168"/>
            <a:ext cx="3462035" cy="1845389"/>
          </a:xfrm>
          <a:prstGeom prst="rect">
            <a:avLst/>
          </a:prstGeom>
        </p:spPr>
      </p:pic>
      <p:pic>
        <p:nvPicPr>
          <p:cNvPr id="13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358" y="1500776"/>
            <a:ext cx="1516961" cy="1626433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624" y="4903032"/>
            <a:ext cx="1453734" cy="1453734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350" y="410770"/>
            <a:ext cx="1467554" cy="1467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695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7275</TotalTime>
  <Words>986</Words>
  <Application>Microsoft Office PowerPoint</Application>
  <PresentationFormat>宽屏</PresentationFormat>
  <Paragraphs>133</Paragraphs>
  <Slides>9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9</vt:i4>
      </vt:variant>
    </vt:vector>
  </HeadingPairs>
  <TitlesOfParts>
    <vt:vector size="25" baseType="lpstr">
      <vt:lpstr>新細明體</vt:lpstr>
      <vt:lpstr>方正清刻本悦宋简体</vt:lpstr>
      <vt:lpstr>汉仪黑荔枝体简</vt:lpstr>
      <vt:lpstr>华文细黑</vt:lpstr>
      <vt:lpstr>宋体</vt:lpstr>
      <vt:lpstr>微软雅黑</vt:lpstr>
      <vt:lpstr>微软雅黑</vt:lpstr>
      <vt:lpstr>Arabic Typesetting</vt:lpstr>
      <vt:lpstr>Arial</vt:lpstr>
      <vt:lpstr>Baskerville Old Face</vt:lpstr>
      <vt:lpstr>Calibri</vt:lpstr>
      <vt:lpstr>Calibri Light</vt:lpstr>
      <vt:lpstr>Segoe UI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lianquan2</dc:creator>
  <cp:lastModifiedBy>lianquan2</cp:lastModifiedBy>
  <cp:revision>261</cp:revision>
  <dcterms:created xsi:type="dcterms:W3CDTF">2016-06-27T08:17:56Z</dcterms:created>
  <dcterms:modified xsi:type="dcterms:W3CDTF">2016-12-29T05:19:35Z</dcterms:modified>
</cp:coreProperties>
</file>